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83" r:id="rId2"/>
    <p:sldId id="290" r:id="rId3"/>
    <p:sldId id="314" r:id="rId4"/>
    <p:sldId id="320" r:id="rId5"/>
    <p:sldId id="321" r:id="rId6"/>
    <p:sldId id="322" r:id="rId7"/>
    <p:sldId id="395" r:id="rId8"/>
    <p:sldId id="396" r:id="rId9"/>
    <p:sldId id="397" r:id="rId10"/>
    <p:sldId id="398" r:id="rId11"/>
    <p:sldId id="399" r:id="rId12"/>
    <p:sldId id="400" r:id="rId13"/>
    <p:sldId id="324" r:id="rId14"/>
    <p:sldId id="358" r:id="rId15"/>
    <p:sldId id="325" r:id="rId16"/>
    <p:sldId id="401" r:id="rId17"/>
    <p:sldId id="402" r:id="rId18"/>
    <p:sldId id="403" r:id="rId19"/>
    <p:sldId id="404" r:id="rId20"/>
    <p:sldId id="405" r:id="rId21"/>
    <p:sldId id="406" r:id="rId22"/>
    <p:sldId id="407" r:id="rId23"/>
    <p:sldId id="411" r:id="rId24"/>
    <p:sldId id="408" r:id="rId25"/>
    <p:sldId id="409" r:id="rId26"/>
    <p:sldId id="410" r:id="rId27"/>
    <p:sldId id="412" r:id="rId28"/>
    <p:sldId id="413" r:id="rId29"/>
    <p:sldId id="414" r:id="rId30"/>
    <p:sldId id="415" r:id="rId31"/>
    <p:sldId id="416" r:id="rId32"/>
    <p:sldId id="417" r:id="rId33"/>
    <p:sldId id="418" r:id="rId34"/>
    <p:sldId id="419" r:id="rId35"/>
    <p:sldId id="420" r:id="rId36"/>
    <p:sldId id="342" r:id="rId37"/>
    <p:sldId id="357" r:id="rId38"/>
    <p:sldId id="354" r:id="rId39"/>
    <p:sldId id="359" r:id="rId40"/>
    <p:sldId id="355" r:id="rId41"/>
    <p:sldId id="312" r:id="rId42"/>
    <p:sldId id="394" r:id="rId4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F2F2"/>
    <a:srgbClr val="DBEEF4"/>
    <a:srgbClr val="0099D8"/>
    <a:srgbClr val="6C6C6C"/>
    <a:srgbClr val="92D050"/>
    <a:srgbClr val="E5E5E5"/>
    <a:srgbClr val="009ADA"/>
    <a:srgbClr val="238CBB"/>
    <a:srgbClr val="2BAE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8927" autoAdjust="0"/>
  </p:normalViewPr>
  <p:slideViewPr>
    <p:cSldViewPr>
      <p:cViewPr>
        <p:scale>
          <a:sx n="113" d="100"/>
          <a:sy n="113" d="100"/>
        </p:scale>
        <p:origin x="-264" y="-198"/>
      </p:cViewPr>
      <p:guideLst>
        <p:guide orient="horz" pos="1525"/>
        <p:guide pos="2838"/>
      </p:guideLst>
    </p:cSldViewPr>
  </p:slideViewPr>
  <p:outlineViewPr>
    <p:cViewPr>
      <p:scale>
        <a:sx n="33" d="100"/>
        <a:sy n="33" d="100"/>
      </p:scale>
      <p:origin x="0" y="141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90"/>
      </p:cViewPr>
      <p:guideLst>
        <p:guide orient="horz" pos="2711"/>
        <p:guide pos="2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5F6AE-2A9C-4C1F-879E-3928AA6E32CC}" type="datetimeFigureOut">
              <a:rPr lang="zh-CN" altLang="en-US" smtClean="0"/>
              <a:t>2019-2-22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F4CAB-82FF-4C6F-A859-CAD40DD826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320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0AFA2-8F2F-4EE5-AEC6-84D8330F4D06}" type="datetimeFigureOut">
              <a:rPr lang="zh-CN" altLang="en-US" smtClean="0"/>
              <a:t>2019-2-22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5495B-CF7F-4BEC-B2E8-B1A8532E7D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131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1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2A9EA4B5-9757-45FA-ACB3-9257ADA8891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先讲解字体样式标签代码和用法，再看给出的例子中的代码，然后演示示例查看加粗和斜体在网页中的效果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、在上一页的基础上演示注释的用法即可，让学员知道注释在网页中的作用就可以了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、特殊符号让演示其显示效果即可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4CA659-D645-4C8C-9766-D23A66096451}" type="slidenum">
              <a:rPr lang="zh-CN" altLang="en-US" smtClean="0"/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867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>
                <a:latin typeface="Times New Roman" panose="02020603050405020304" pitchFamily="18" charset="0"/>
              </a:rPr>
              <a:t>教学指导：</a:t>
            </a:r>
            <a:endParaRPr lang="en-US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>
                <a:latin typeface="Times New Roman" panose="02020603050405020304" pitchFamily="18" charset="0"/>
              </a:rPr>
              <a:t>1</a:t>
            </a:r>
            <a:r>
              <a:rPr lang="zh-CN" altLang="en-US">
                <a:latin typeface="Times New Roman" panose="02020603050405020304" pitchFamily="18" charset="0"/>
              </a:rPr>
              <a:t>、了解常见改格式即可</a:t>
            </a:r>
          </a:p>
          <a:p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28676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B38CE852-0C3B-4609-ADE6-5598415BA14D}" type="slidenum">
              <a:rPr lang="zh-CN" altLang="en-US" sz="1200">
                <a:latin typeface="Calibri" panose="020F0502020204030204" pitchFamily="34" charset="0"/>
              </a:rPr>
              <a:t>15</a:t>
            </a:fld>
            <a:endParaRPr lang="zh-CN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EBFBE4-A425-44C5-B009-C4B4E27CBA05}" type="slidenum">
              <a:rPr lang="zh-CN" altLang="en-US" smtClean="0"/>
              <a:t>16</a:t>
            </a:fld>
            <a:endParaRPr lang="en-US" altLang="zh-CN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、先讲解图像语法，对每个参数详细讲解，并且强调说明</a:t>
            </a:r>
            <a:r>
              <a:rPr lang="en-US" altLang="zh-CN" dirty="0" smtClean="0"/>
              <a:t>alt</a:t>
            </a:r>
            <a:r>
              <a:rPr lang="zh-CN" altLang="en-US" dirty="0" smtClean="0"/>
              <a:t>属性和</a:t>
            </a:r>
            <a:r>
              <a:rPr lang="en-US" altLang="zh-CN" dirty="0" smtClean="0"/>
              <a:t>title</a:t>
            </a:r>
            <a:r>
              <a:rPr lang="zh-CN" altLang="en-US" dirty="0" smtClean="0"/>
              <a:t>属性在什么情况下可以看到替代文字和提示文字，并且说明</a:t>
            </a:r>
            <a:r>
              <a:rPr lang="en-US" altLang="zh-CN" dirty="0" smtClean="0"/>
              <a:t>alt</a:t>
            </a:r>
            <a:r>
              <a:rPr lang="zh-CN" altLang="en-US" dirty="0" smtClean="0"/>
              <a:t>属性常和</a:t>
            </a:r>
            <a:r>
              <a:rPr lang="en-US" altLang="zh-CN" dirty="0" err="1" smtClean="0"/>
              <a:t>src</a:t>
            </a:r>
            <a:r>
              <a:rPr lang="zh-CN" altLang="en-US" dirty="0" smtClean="0"/>
              <a:t>配合使用。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、说明</a:t>
            </a:r>
            <a:r>
              <a:rPr lang="en-US" altLang="zh-CN" dirty="0" err="1" smtClean="0"/>
              <a:t>img</a:t>
            </a:r>
            <a:r>
              <a:rPr lang="zh-CN" altLang="en-US" dirty="0" smtClean="0"/>
              <a:t>标签的与之前学习的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br</a:t>
            </a:r>
            <a:r>
              <a:rPr lang="en-US" altLang="zh-CN" dirty="0" smtClean="0"/>
              <a:t>/&gt;</a:t>
            </a:r>
            <a:r>
              <a:rPr lang="zh-CN" altLang="en-US" dirty="0" smtClean="0"/>
              <a:t>标签一样，不是成对的标签，直接在最后以“</a:t>
            </a:r>
            <a:r>
              <a:rPr lang="en-US" altLang="zh-CN" dirty="0" smtClean="0"/>
              <a:t>/</a:t>
            </a:r>
            <a:r>
              <a:rPr lang="zh-CN" altLang="en-US" dirty="0" smtClean="0"/>
              <a:t>”闭合，体现标签的语义化。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、语法讲完之后再一一对着参数讲解例子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、最后演示示例，并且改变路径或图像名称，让学员看到</a:t>
            </a:r>
            <a:r>
              <a:rPr lang="en-US" altLang="zh-CN" dirty="0" smtClean="0"/>
              <a:t>alt</a:t>
            </a:r>
            <a:r>
              <a:rPr lang="zh-CN" altLang="en-US" dirty="0" smtClean="0"/>
              <a:t>的作用，并且把鼠标放到图像上让学员看到</a:t>
            </a:r>
            <a:r>
              <a:rPr lang="en-US" altLang="zh-CN" dirty="0" smtClean="0"/>
              <a:t>title</a:t>
            </a:r>
            <a:r>
              <a:rPr lang="zh-CN" altLang="en-US" dirty="0" smtClean="0"/>
              <a:t>的提示文字，加深学员印像。</a:t>
            </a:r>
          </a:p>
          <a:p>
            <a:pPr eaLnBrk="1" hangingPunct="1"/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、讲解语法，详细说明每个参数的用法，强调一下路径的表示方法，相对路径和绝对路径，说明</a:t>
            </a:r>
            <a:r>
              <a:rPr lang="en-US" altLang="zh-CN" dirty="0" smtClean="0"/>
              <a:t>target</a:t>
            </a:r>
            <a:r>
              <a:rPr lang="zh-CN" altLang="en-US" dirty="0" smtClean="0"/>
              <a:t>常用值为</a:t>
            </a:r>
            <a:r>
              <a:rPr lang="en-US" altLang="zh-CN" dirty="0" smtClean="0"/>
              <a:t>_self</a:t>
            </a:r>
            <a:r>
              <a:rPr lang="zh-CN" altLang="en-US" dirty="0" smtClean="0"/>
              <a:t>和</a:t>
            </a:r>
            <a:r>
              <a:rPr lang="en-US" altLang="zh-CN" dirty="0" smtClean="0"/>
              <a:t>_blank</a:t>
            </a:r>
            <a:r>
              <a:rPr lang="zh-CN" altLang="en-US" dirty="0" smtClean="0"/>
              <a:t>，还有其他值，以后用到再讲。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、讲解给出的例子代码，一个文本超链接一个图像超链接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、最后演示，只演示超链接效果即可，演示时更改</a:t>
            </a:r>
            <a:r>
              <a:rPr lang="en-US" altLang="zh-CN" dirty="0" smtClean="0"/>
              <a:t>target</a:t>
            </a:r>
            <a:r>
              <a:rPr lang="zh-CN" altLang="en-US" dirty="0" smtClean="0"/>
              <a:t>的参数，让学员看到目标窗口打开的不同位置。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从这里开始，学员第一次接触在网页中插入图片，说明图片经常保存在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或</a:t>
            </a:r>
            <a:r>
              <a:rPr lang="en-US" altLang="zh-CN" dirty="0" smtClean="0"/>
              <a:t>images</a:t>
            </a:r>
            <a:r>
              <a:rPr lang="zh-CN" altLang="en-US" dirty="0" smtClean="0"/>
              <a:t>目录下，以保证网站目录清淅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7FE78C-5C2A-4C5F-B7BD-7F8CAA7B8610}" type="slidenum">
              <a:rPr lang="zh-CN" altLang="en-US" smtClean="0"/>
              <a:t>18</a:t>
            </a:fld>
            <a:endParaRPr lang="en-US" altLang="zh-CN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说明常见的超链接种类有这三种即可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、说明网站上使用最多的就是页面间链接，例如网站导航菜单、新闻列表、商品列表等链接，通常都是页面间链链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、演示页面间链接的效果</a:t>
            </a:r>
            <a:endParaRPr lang="en-US" altLang="zh-CN" dirty="0" smtClean="0"/>
          </a:p>
          <a:p>
            <a:pPr eaLnBrk="1" hangingPunct="1"/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  <a:t>19</a:t>
            </a:fld>
            <a:endParaRPr lang="en-US" altLang="zh-CN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、讲解时说明创建锚链接的两个步骤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、然后演示，详细演示创建锚链接的过程，代码的编写，以及跳转效果，两种跳转方式都要演示</a:t>
            </a:r>
            <a:endParaRPr lang="en-US" altLang="zh-CN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  <a:t>20</a:t>
            </a:fld>
            <a:endParaRPr lang="en-US" altLang="zh-CN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、说明这几种都是常用的功能性链接，例如在网上单击一些</a:t>
            </a:r>
            <a:r>
              <a:rPr lang="en-US" altLang="zh-CN" dirty="0" smtClean="0"/>
              <a:t>QQ</a:t>
            </a:r>
            <a:r>
              <a:rPr lang="zh-CN" altLang="en-US" dirty="0" smtClean="0"/>
              <a:t>图标直接弹出</a:t>
            </a:r>
            <a:r>
              <a:rPr lang="en-US" altLang="zh-CN" dirty="0" smtClean="0"/>
              <a:t>QQ</a:t>
            </a:r>
            <a:r>
              <a:rPr lang="zh-CN" altLang="en-US" dirty="0" smtClean="0"/>
              <a:t>对话框，或单击</a:t>
            </a:r>
            <a:r>
              <a:rPr lang="en-US" altLang="zh-CN" dirty="0" smtClean="0"/>
              <a:t>MSN</a:t>
            </a:r>
            <a:r>
              <a:rPr lang="zh-CN" altLang="en-US" dirty="0" smtClean="0"/>
              <a:t>图标直接弹出</a:t>
            </a:r>
            <a:r>
              <a:rPr lang="en-US" altLang="zh-CN" dirty="0" smtClean="0"/>
              <a:t>MSN</a:t>
            </a:r>
            <a:r>
              <a:rPr lang="zh-CN" altLang="en-US" dirty="0" smtClean="0"/>
              <a:t>对话框，这些都是使用了功能有性链接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、重点讲解邮件链接，讲解例子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、演示时讲解关键的代码，演示实现效果</a:t>
            </a:r>
            <a:endParaRPr lang="en-US" altLang="zh-CN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4CA659-D645-4C8C-9766-D23A66096451}" type="slidenum">
              <a:rPr lang="zh-CN" altLang="en-US" smtClean="0"/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24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lvl="1"/>
            <a:r>
              <a:rPr lang="zh-CN" altLang="en-US">
                <a:latin typeface="Times New Roman" panose="02020603050405020304" pitchFamily="18" charset="0"/>
              </a:rPr>
              <a:t>要求强调会干什么、能干什么。在目标的重点、难点右侧，插入“重点”、“难点”图片，以引起学员重视。</a:t>
            </a:r>
            <a:endParaRPr lang="zh-CN" altLang="en-US" sz="1400">
              <a:latin typeface="Times New Roman" panose="02020603050405020304" pitchFamily="18" charset="0"/>
            </a:endParaRPr>
          </a:p>
          <a:p>
            <a:endParaRPr lang="zh-CN" altLang="en-US"/>
          </a:p>
        </p:txBody>
      </p:sp>
      <p:sp>
        <p:nvSpPr>
          <p:cNvPr id="10244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3C9BCA6A-6DB9-4DA8-87D6-C90148958641}" type="slidenum">
              <a:rPr lang="zh-CN" altLang="en-US" sz="1200">
                <a:latin typeface="Calibri" panose="020F0502020204030204" pitchFamily="34" charset="0"/>
              </a:rPr>
              <a:t>3</a:t>
            </a:fld>
            <a:endParaRPr lang="zh-CN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55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b="1">
              <a:ea typeface="宋体" panose="02010600030101010101" pitchFamily="2" charset="-122"/>
            </a:endParaRPr>
          </a:p>
          <a:p>
            <a:endParaRPr lang="zh-CN" altLang="en-US"/>
          </a:p>
        </p:txBody>
      </p:sp>
      <p:sp>
        <p:nvSpPr>
          <p:cNvPr id="23556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EBE36114-0BD4-4C92-B593-70E39E7A7B1F}" type="slidenum">
              <a:rPr lang="zh-CN" altLang="en-US" sz="1200">
                <a:latin typeface="Calibri" panose="020F0502020204030204" pitchFamily="34" charset="0"/>
              </a:rPr>
              <a:t>23</a:t>
            </a:fld>
            <a:endParaRPr lang="zh-CN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、首先讲解如何创建无序列表，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ul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和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li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表示的含义，强调标签均为成对出现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、说明列表项中可以包含图片、文本，还可以嵌套列表、其他标签等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、然后演示示例，边演示边讲解如何创建无序列表，在浏览器中查看演示效果图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、首先讲解如何创建有序列表，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ol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和</a:t>
            </a:r>
            <a:r>
              <a:rPr lang="en-US" altLang="zh-CN" dirty="0" smtClean="0"/>
              <a:t>&lt;</a:t>
            </a:r>
            <a:r>
              <a:rPr lang="en-US" altLang="zh-CN" dirty="0" err="1" smtClean="0"/>
              <a:t>li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表示的含义，强调标签均为成对出现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、说明有序列表默认以数字序号显示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、说明有序列表与无序列表一样，也可以嵌套列表、可以包含图片、文本、其他标签等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、然后演示示例，边演示边讲解如何创建有序列表，在浏览器中查看演示效果图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F7375-6634-4311-8ECD-C6F40EB23721}" type="slidenum">
              <a:rPr lang="zh-CN" altLang="en-US" smtClean="0"/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、首先详细讲解定义列表的标签含义，如何创建定义列表，让学员看定义列表显示的效果图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、与无序列表、有序列表对比讲解，说明异同点，定义列表也可以嵌套列表、包含图片、文本、其他标签等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、然后演示示例定义列表，从创建定义列表开始，然后在浏览器中让学员看页面效果图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、最后说明在以后的网页制作中经常会用到定义列表，特别是图文混排的情况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55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ea typeface="宋体" panose="02010600030101010101" pitchFamily="2" charset="-122"/>
            </a:endParaRPr>
          </a:p>
          <a:p>
            <a:endParaRPr lang="en-US" b="1">
              <a:ea typeface="宋体" panose="02010600030101010101" pitchFamily="2" charset="-122"/>
            </a:endParaRPr>
          </a:p>
          <a:p>
            <a:endParaRPr lang="zh-CN" altLang="en-US"/>
          </a:p>
        </p:txBody>
      </p:sp>
      <p:sp>
        <p:nvSpPr>
          <p:cNvPr id="23556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EBE36114-0BD4-4C92-B593-70E39E7A7B1F}" type="slidenum">
              <a:rPr lang="zh-CN" altLang="en-US" sz="1200">
                <a:latin typeface="Calibri" panose="020F0502020204030204" pitchFamily="34" charset="0"/>
              </a:rPr>
              <a:t>27</a:t>
            </a:fld>
            <a:endParaRPr lang="zh-CN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EBFBE4-A425-44C5-B009-C4B4E27CBA05}" type="slidenum">
              <a:rPr lang="zh-CN" altLang="en-US" smtClean="0"/>
              <a:t>28</a:t>
            </a:fld>
            <a:endParaRPr lang="en-US" altLang="zh-CN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、讲解表格标签，创建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表格标签</a:t>
            </a:r>
            <a:r>
              <a:rPr lang="fr-FR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&lt;table&gt;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……</a:t>
            </a:r>
            <a:r>
              <a:rPr lang="fr-FR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&lt;/table&gt;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；行标签</a:t>
            </a:r>
            <a:r>
              <a:rPr lang="fr-FR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&lt;tr&gt;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……</a:t>
            </a:r>
            <a:r>
              <a:rPr lang="fr-FR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&lt;/tr&gt;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，可以有多行；单元格标签</a:t>
            </a:r>
            <a:r>
              <a:rPr lang="fr-FR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&lt;td&gt;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……</a:t>
            </a:r>
            <a:r>
              <a:rPr lang="fr-FR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&lt;/td&gt;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，可以有多个单元格。</a:t>
            </a:r>
            <a:endParaRPr lang="en-US" altLang="zh-CN" sz="12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、介绍表格的属性，例如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width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border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，说明这些属性在后面使用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CSS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设置表格样式时会讲到，并且制作网页时通常使用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CSS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设置表格样式</a:t>
            </a:r>
            <a:endParaRPr lang="en-US" altLang="zh-CN" sz="12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、边演示边讲解创建表格的步骤：第一步是创建表格标签</a:t>
            </a:r>
            <a:r>
              <a:rPr lang="fr-FR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&lt;table&gt;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……</a:t>
            </a:r>
            <a:r>
              <a:rPr lang="fr-FR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&lt;/table&gt;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；第二步是在表格标签</a:t>
            </a:r>
            <a:r>
              <a:rPr lang="fr-FR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&lt;table&gt;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……</a:t>
            </a:r>
            <a:r>
              <a:rPr lang="fr-FR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&lt;/table&gt;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里创建行标签</a:t>
            </a:r>
            <a:r>
              <a:rPr lang="fr-FR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&lt;tr&gt;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……</a:t>
            </a:r>
            <a:r>
              <a:rPr lang="fr-FR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&lt;/tr&gt;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，可以有多行；第三步是在行标签</a:t>
            </a:r>
            <a:r>
              <a:rPr lang="fr-FR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&lt;tr&gt;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……</a:t>
            </a:r>
            <a:r>
              <a:rPr lang="fr-FR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&lt;/tr&gt;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里创建单元格标签</a:t>
            </a:r>
            <a:r>
              <a:rPr lang="fr-FR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&lt;td&gt;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……</a:t>
            </a:r>
            <a:r>
              <a:rPr lang="fr-FR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&lt;/td&gt;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，可以有多个单元格。</a:t>
            </a:r>
            <a:endParaRPr lang="en-US" altLang="zh-CN" sz="1200" kern="1200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、演示时也要演示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width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border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的作用，并且说明</a:t>
            </a:r>
            <a:r>
              <a:rPr lang="en-US" altLang="zh-CN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width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对于单元格也是适用的</a:t>
            </a:r>
          </a:p>
          <a:p>
            <a:pPr eaLnBrk="1" hangingPunct="1"/>
            <a:endParaRPr lang="zh-CN" altLang="en-US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、以问题的方式引导学员回答，然后说明表单的网页中的重要作用，以及应用场合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、并且以图为例说明常用的表单元素，常用的表单元素在这里简单说明即可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、详细讲解表单的创建方法，以及</a:t>
            </a:r>
            <a:r>
              <a:rPr lang="en-US" altLang="zh-CN" dirty="0" smtClean="0"/>
              <a:t>method</a:t>
            </a:r>
            <a:r>
              <a:rPr lang="zh-CN" altLang="en-US" dirty="0" smtClean="0"/>
              <a:t>和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的作用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、演示案例，分别把</a:t>
            </a:r>
            <a:r>
              <a:rPr lang="en-US" altLang="zh-CN" dirty="0" smtClean="0"/>
              <a:t>method</a:t>
            </a:r>
            <a:r>
              <a:rPr lang="zh-CN" altLang="en-US" dirty="0" smtClean="0"/>
              <a:t>的值设置为</a:t>
            </a:r>
            <a:r>
              <a:rPr lang="en-US" altLang="zh-CN" dirty="0" smtClean="0"/>
              <a:t>get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，然后提交表单，查看页面效果；通过演示可看到</a:t>
            </a:r>
            <a:r>
              <a:rPr lang="en-US" altLang="zh-CN" dirty="0" smtClean="0"/>
              <a:t>method</a:t>
            </a:r>
            <a:r>
              <a:rPr lang="zh-CN" altLang="en-US" dirty="0" smtClean="0"/>
              <a:t>设置不同值时，表单数据在地址栏显示的不同情况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、最后根据演示情况说明</a:t>
            </a:r>
            <a:r>
              <a:rPr lang="en-US" altLang="zh-CN" dirty="0" smtClean="0"/>
              <a:t>get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两者的区别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、最后总结：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post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方式提交的数据安全性要明显高于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get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方式提交的数据。因此在实际开发中通常采用</a:t>
            </a:r>
            <a:r>
              <a:rPr 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post</a:t>
            </a:r>
            <a:r>
              <a:rPr lang="zh-CN" altLang="en-US" sz="1200" kern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方式提交表单数据。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、首先讲解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元素的基本语法，说明各个参数的含义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、然后讲解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的属性，说明</a:t>
            </a:r>
            <a:r>
              <a:rPr lang="en-US" altLang="zh-CN" dirty="0" smtClean="0"/>
              <a:t>type</a:t>
            </a:r>
            <a:r>
              <a:rPr lang="zh-CN" altLang="en-US" dirty="0" smtClean="0"/>
              <a:t>取不同值时，表示不同的表单元素，并且讲解表格中每个值表示的表单元素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3F7375-6634-4311-8ECD-C6F40EB23721}" type="slidenum">
              <a:rPr lang="zh-CN" altLang="en-US" smtClean="0"/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55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/>
                </a:solidFill>
              </a:rPr>
              <a:t>教学指导：</a:t>
            </a:r>
            <a:endParaRPr lang="en-US">
              <a:solidFill>
                <a:schemeClr val="bg1"/>
              </a:solidFill>
              <a:ea typeface="宋体" panose="02010600030101010101" pitchFamily="2" charset="-122"/>
            </a:endParaRPr>
          </a:p>
          <a:p>
            <a:r>
              <a:rPr lang="en-US" altLang="zh-CN">
                <a:solidFill>
                  <a:schemeClr val="bg1"/>
                </a:solidFill>
              </a:rPr>
              <a:t>1</a:t>
            </a:r>
            <a:r>
              <a:rPr lang="zh-CN" altLang="en-US">
                <a:solidFill>
                  <a:schemeClr val="bg1"/>
                </a:solidFill>
              </a:rPr>
              <a:t>、教员分别演示这几个元素类型所代表的作用</a:t>
            </a:r>
            <a:endParaRPr lang="en-US" b="1">
              <a:ea typeface="宋体" panose="02010600030101010101" pitchFamily="2" charset="-122"/>
            </a:endParaRPr>
          </a:p>
          <a:p>
            <a:endParaRPr lang="zh-CN" altLang="en-US"/>
          </a:p>
        </p:txBody>
      </p:sp>
      <p:sp>
        <p:nvSpPr>
          <p:cNvPr id="23556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EBE36114-0BD4-4C92-B593-70E39E7A7B1F}" type="slidenum">
              <a:rPr lang="zh-CN" altLang="en-US" sz="1200">
                <a:latin typeface="Calibri" panose="020F0502020204030204" pitchFamily="34" charset="0"/>
              </a:rPr>
              <a:t>32</a:t>
            </a:fld>
            <a:endParaRPr lang="zh-CN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945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460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40809DBE-957A-43F6-A577-997F283254D8}" type="slidenum">
              <a:rPr lang="zh-CN" altLang="en-US" sz="1200">
                <a:latin typeface="Calibri" panose="020F0502020204030204" pitchFamily="34" charset="0"/>
              </a:rPr>
              <a:t>4</a:t>
            </a:fld>
            <a:endParaRPr lang="zh-CN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7FE78C-5C2A-4C5F-B7BD-7F8CAA7B8610}" type="slidenum">
              <a:rPr lang="zh-CN" altLang="en-US" smtClean="0"/>
              <a:t>33</a:t>
            </a:fld>
            <a:endParaRPr lang="en-US" altLang="zh-CN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、简单介绍为什么网站上需要这些高级的应用，以及隐藏域、只读和禁用功能的使用场合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2</a:t>
            </a:r>
            <a:r>
              <a:rPr lang="zh-CN" altLang="en-US" dirty="0" smtClean="0">
                <a:ea typeface="宋体" panose="02010600030101010101" pitchFamily="2" charset="-122"/>
              </a:rPr>
              <a:t>、可以根据图片讲解只读禁用，例如在某些注册页面或本图片中订单信息页面，必须同意一些条款按钮才能使用等等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、说明隐藏域的语法，强调只是把</a:t>
            </a:r>
            <a:r>
              <a:rPr lang="en-US" altLang="zh-CN" dirty="0" smtClean="0"/>
              <a:t>type</a:t>
            </a:r>
            <a:r>
              <a:rPr lang="zh-CN" altLang="en-US" dirty="0" smtClean="0"/>
              <a:t>属性值设置为</a:t>
            </a:r>
            <a:r>
              <a:rPr lang="en-US" altLang="zh-CN" dirty="0" smtClean="0"/>
              <a:t>hidden</a:t>
            </a:r>
          </a:p>
          <a:p>
            <a:r>
              <a:rPr lang="en-US" altLang="zh-CN" b="0" dirty="0" smtClean="0"/>
              <a:t>2</a:t>
            </a:r>
            <a:r>
              <a:rPr lang="zh-CN" altLang="en-US" b="0" dirty="0" smtClean="0"/>
              <a:t>、说明隐藏域的用法</a:t>
            </a:r>
            <a:endParaRPr lang="en-US" altLang="zh-CN" b="0" dirty="0" smtClean="0"/>
          </a:p>
          <a:p>
            <a:r>
              <a:rPr lang="en-US" altLang="zh-CN" b="0" dirty="0" smtClean="0"/>
              <a:t>3</a:t>
            </a:r>
            <a:r>
              <a:rPr lang="zh-CN" altLang="en-US" b="0" dirty="0" smtClean="0"/>
              <a:t>、演示示例，在浏览器中看不到隐藏域，但是在提交表单时可以看到隐藏域的内容被提交至服务器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5E1633-31D3-483A-B493-0CCF0D75DE87}" type="slidenum">
              <a:rPr lang="zh-CN" altLang="en-US" smtClean="0"/>
              <a:t>35</a:t>
            </a:fld>
            <a:endParaRPr lang="en-US" altLang="zh-CN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、讲解只读和禁用的语法，强调不能单写</a:t>
            </a:r>
            <a:r>
              <a:rPr lang="en-US" altLang="zh-CN" dirty="0" err="1" smtClean="0"/>
              <a:t>readonly</a:t>
            </a:r>
            <a:r>
              <a:rPr lang="zh-CN" altLang="en-US" dirty="0" smtClean="0"/>
              <a:t>或</a:t>
            </a:r>
            <a:r>
              <a:rPr lang="en-US" altLang="zh-CN" dirty="0" smtClean="0"/>
              <a:t>disabled</a:t>
            </a:r>
            <a:r>
              <a:rPr lang="zh-CN" altLang="en-US" dirty="0" smtClean="0"/>
              <a:t>，必须写</a:t>
            </a:r>
            <a:r>
              <a:rPr lang="en-US" altLang="zh-CN" dirty="0" err="1" smtClean="0"/>
              <a:t>readonly</a:t>
            </a:r>
            <a:r>
              <a:rPr lang="zh-CN" altLang="en-US" dirty="0" smtClean="0"/>
              <a:t>＝</a:t>
            </a:r>
            <a:r>
              <a:rPr lang="en-US" altLang="zh-CN" dirty="0" smtClean="0"/>
              <a:t>”</a:t>
            </a:r>
            <a:r>
              <a:rPr lang="en-US" altLang="zh-CN" dirty="0" err="1" smtClean="0"/>
              <a:t>readonly</a:t>
            </a:r>
            <a:r>
              <a:rPr lang="en-US" altLang="zh-CN" dirty="0" smtClean="0"/>
              <a:t>”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disabled=“disabled”</a:t>
            </a:r>
            <a:r>
              <a:rPr lang="zh-CN" altLang="en-US" dirty="0" smtClean="0"/>
              <a:t>，介绍只读和禁用的使用场合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、演示示例，主要演示只读和禁用的使用方法和页面显示效果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4CA659-D645-4C8C-9766-D23A66096451}" type="slidenum">
              <a:rPr lang="zh-CN" altLang="en-US" smtClean="0"/>
              <a:t>37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4CA659-D645-4C8C-9766-D23A66096451}" type="slidenum">
              <a:rPr lang="zh-CN" altLang="en-US" smtClean="0"/>
              <a:t>39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1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2A9EA4B5-9757-45FA-ACB3-9257ADA8891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41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150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50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5362C262-47A9-4BA0-9379-4D19FCF12A0D}" type="slidenum">
              <a:rPr lang="zh-CN" altLang="en-US" sz="1200">
                <a:latin typeface="Calibri" panose="020F0502020204030204" pitchFamily="34" charset="0"/>
              </a:rPr>
              <a:t>5</a:t>
            </a:fld>
            <a:endParaRPr lang="zh-CN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55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  <a:ea typeface="宋体" panose="02010600030101010101" pitchFamily="2" charset="-122"/>
            </a:endParaRPr>
          </a:p>
          <a:p>
            <a:endParaRPr lang="en-US" b="1">
              <a:ea typeface="宋体" panose="02010600030101010101" pitchFamily="2" charset="-122"/>
            </a:endParaRPr>
          </a:p>
          <a:p>
            <a:endParaRPr lang="zh-CN" altLang="en-US"/>
          </a:p>
        </p:txBody>
      </p:sp>
      <p:sp>
        <p:nvSpPr>
          <p:cNvPr id="23556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EBE36114-0BD4-4C92-B593-70E39E7A7B1F}" type="slidenum">
              <a:rPr lang="zh-CN" altLang="en-US" sz="1200">
                <a:latin typeface="Calibri" panose="020F0502020204030204" pitchFamily="34" charset="0"/>
              </a:rPr>
              <a:t>6</a:t>
            </a:fld>
            <a:endParaRPr lang="zh-CN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、先讲解标题标签代码写法，说明标题标签在网页中的作用，通常用于标题或主题，体现标签语义化。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&lt;h1&gt;</a:t>
            </a:r>
            <a:r>
              <a:rPr lang="zh-CN" altLang="en-US" dirty="0" smtClean="0"/>
              <a:t>最大，</a:t>
            </a:r>
            <a:r>
              <a:rPr lang="en-US" altLang="zh-CN" dirty="0" smtClean="0"/>
              <a:t>&lt;h6&gt;</a:t>
            </a:r>
            <a:r>
              <a:rPr lang="zh-CN" altLang="en-US" dirty="0" smtClean="0"/>
              <a:t>最小，对比效果图讲解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、最后演示示例，演示效果图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、先讲解段落标签的代码，演示示例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：段落标签，查看效果图看段落标签的效果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、先讲解换行标签的代码，然后演示示例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：换行标签，查看效果图</a:t>
            </a:r>
            <a:r>
              <a:rPr lang="en-US" altLang="zh-CN" dirty="0" smtClean="0"/>
              <a:t>,</a:t>
            </a:r>
            <a:r>
              <a:rPr lang="zh-CN" altLang="en-US" dirty="0" smtClean="0"/>
              <a:t>看段落标签和换行标签的不同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、提一下标签的嵌套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教学指导：</a:t>
            </a:r>
            <a:endParaRPr lang="en-US" altLang="zh-CN" dirty="0" smtClean="0"/>
          </a:p>
          <a:p>
            <a:r>
              <a:rPr lang="zh-CN" altLang="en-US" dirty="0" smtClean="0"/>
              <a:t>先讲解水平线标签代码和用法，再看给出的例子中的代码，然后演示示例查看水平线在网页中的效果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3045" y="207645"/>
            <a:ext cx="8238490" cy="7067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2400" b="1">
                <a:solidFill>
                  <a:srgbClr val="009AD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77545" y="1015365"/>
            <a:ext cx="7762875" cy="3394075"/>
          </a:xfrm>
        </p:spPr>
        <p:txBody>
          <a:bodyPr/>
          <a:lstStyle>
            <a:lvl1pPr marL="457200" indent="-457200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2400" b="1">
                <a:solidFill>
                  <a:srgbClr val="0B9FDD"/>
                </a:solidFill>
              </a:defRPr>
            </a:lvl1pPr>
            <a:lvl2pPr marL="800100" indent="-342900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200">
                <a:solidFill>
                  <a:schemeClr val="tx1"/>
                </a:solidFill>
              </a:defRPr>
            </a:lvl2pPr>
            <a:lvl3pPr marL="1200150" indent="-28575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000"/>
            </a:lvl3pPr>
            <a:lvl4pPr marL="1657350" indent="-28575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/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840" y="207645"/>
            <a:ext cx="8185785" cy="7067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2800" b="1">
                <a:solidFill>
                  <a:srgbClr val="0099D9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677545" y="1015365"/>
            <a:ext cx="7762875" cy="3394075"/>
          </a:xfrm>
        </p:spPr>
        <p:txBody>
          <a:bodyPr/>
          <a:lstStyle>
            <a:lvl1pPr marL="457200" indent="-457200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2400" b="1">
                <a:solidFill>
                  <a:srgbClr val="0B9FDD"/>
                </a:solidFill>
              </a:defRPr>
            </a:lvl1pPr>
            <a:lvl2pPr marL="800100" indent="-342900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200">
                <a:solidFill>
                  <a:schemeClr val="tx1"/>
                </a:solidFill>
              </a:defRPr>
            </a:lvl2pPr>
            <a:lvl3pPr marL="1200150" indent="-28575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000"/>
            </a:lvl3pPr>
            <a:lvl4pPr marL="1657350" indent="-28575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/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  <a:p>
            <a:pPr lvl="5" fontAlgn="base"/>
            <a:r>
              <a:rPr lang="zh-CN" altLang="en-US" strike="noStrike" noProof="1"/>
              <a:t>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buFont typeface="Wingdings" panose="05000000000000000000" charset="0"/>
              <a:buChar char=""/>
              <a:defRPr sz="3200"/>
            </a:lvl1pPr>
            <a:lvl2pPr>
              <a:buFont typeface="Wingdings" panose="05000000000000000000" charset="0"/>
              <a:buChar char=""/>
              <a:defRPr sz="2800"/>
            </a:lvl2pPr>
            <a:lvl3pPr>
              <a:buFont typeface="Wingdings" panose="05000000000000000000" charset="0"/>
              <a:buChar char=""/>
              <a:defRPr sz="2400"/>
            </a:lvl3pPr>
            <a:lvl4pPr>
              <a:buFont typeface="Webdings" panose="05030102010509060703" charset="0"/>
              <a:buChar char="4"/>
              <a:defRPr sz="2000"/>
            </a:lvl4pPr>
            <a:lvl5pPr>
              <a:buFont typeface="Wingdings" panose="05000000000000000000" charset="0"/>
              <a:buChar char="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86380" y="349251"/>
            <a:ext cx="3429024" cy="43654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56260" y="797560"/>
            <a:ext cx="8422640" cy="3394075"/>
          </a:xfrm>
        </p:spPr>
        <p:txBody>
          <a:bodyPr vert="eaVert"/>
          <a:lstStyle>
            <a:lvl1pPr>
              <a:buFont typeface="Wingdings" panose="05000000000000000000" charset="0"/>
              <a:buChar char=""/>
              <a:defRPr/>
            </a:lvl1pPr>
            <a:lvl2pPr>
              <a:buFont typeface="Wingdings" panose="05000000000000000000" charset="0"/>
              <a:buChar char=""/>
              <a:defRPr/>
            </a:lvl2pPr>
            <a:lvl3pPr>
              <a:buFont typeface="Wingdings" panose="05000000000000000000" charset="0"/>
              <a:buChar char=""/>
              <a:defRPr/>
            </a:lvl3pPr>
            <a:lvl4pPr>
              <a:buFont typeface="Webdings" panose="05030102010509060703" charset="0"/>
              <a:buChar char="4"/>
              <a:defRPr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>
            <a:lvl1pPr>
              <a:buFont typeface="Wingdings" panose="05000000000000000000" charset="0"/>
              <a:buChar char=""/>
              <a:defRPr/>
            </a:lvl1pPr>
            <a:lvl2pPr>
              <a:buFont typeface="Wingdings" panose="05000000000000000000" charset="0"/>
              <a:buChar char=""/>
              <a:defRPr/>
            </a:lvl2pPr>
            <a:lvl3pPr>
              <a:buFont typeface="Wingdings" panose="05000000000000000000" charset="0"/>
              <a:buChar char=""/>
              <a:defRPr/>
            </a:lvl3pPr>
            <a:lvl4pPr>
              <a:buFont typeface="Webdings" panose="05030102010509060703" charset="0"/>
              <a:buChar char="4"/>
              <a:defRPr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zh-CN" altLang="en-US" dirty="0"/>
              <a:t>/</a:t>
            </a:r>
            <a:r>
              <a:rPr lang="en-US" altLang="zh-CN" dirty="0"/>
              <a:t>10</a:t>
            </a: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" y="0"/>
            <a:ext cx="9140842" cy="5143500"/>
          </a:xfrm>
          <a:prstGeom prst="rect">
            <a:avLst/>
          </a:prstGeom>
        </p:spPr>
      </p:pic>
      <p:sp>
        <p:nvSpPr>
          <p:cNvPr id="2051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1635646"/>
            <a:ext cx="7772400" cy="11049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ctr">
            <a:normAutofit/>
          </a:bodyPr>
          <a:lstStyle>
            <a:lvl1pPr lvl="0" algn="ctr">
              <a:defRPr sz="4600" b="1" kern="1200">
                <a:solidFill>
                  <a:schemeClr val="bg1"/>
                </a:solidFill>
              </a:defRPr>
            </a:lvl1pPr>
          </a:lstStyle>
          <a:p>
            <a:pPr lvl="0" fontAlgn="base"/>
            <a:r>
              <a:rPr lang="en-US" altLang="zh-CN" strike="noStrike" noProof="1"/>
              <a:t>16/9</a:t>
            </a:r>
            <a:r>
              <a:rPr lang="zh-CN" altLang="en-US" strike="noStrike" noProof="1"/>
              <a:t>录屏模板</a:t>
            </a:r>
          </a:p>
        </p:txBody>
      </p:sp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4168" y="4544695"/>
            <a:ext cx="2896731" cy="455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" y="0"/>
            <a:ext cx="9140842" cy="5143499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48260" y="286385"/>
            <a:ext cx="5874385" cy="511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73735" y="977900"/>
            <a:ext cx="7797165" cy="3187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buFont typeface="Arial" panose="020B0604020202020204" pitchFamily="34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r>
              <a:rPr lang="en-US" altLang="zh-CN" dirty="0"/>
              <a:t>/10</a:t>
            </a:r>
            <a:endParaRPr lang="zh-CN" altLang="en-US" dirty="0"/>
          </a:p>
        </p:txBody>
      </p:sp>
      <p:pic>
        <p:nvPicPr>
          <p:cNvPr id="8" name="图片 7" descr="logo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441" y="-7620"/>
            <a:ext cx="14922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0B9FDD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"/>
        <a:defRPr sz="2400" b="1" kern="1200">
          <a:solidFill>
            <a:srgbClr val="009ADA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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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ebdings" panose="05030102010509060703" charset="0"/>
        <a:buChar char="4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"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5121"/>
          <p:cNvSpPr>
            <a:spLocks noGrp="1"/>
          </p:cNvSpPr>
          <p:nvPr>
            <p:ph type="ctrTitle"/>
          </p:nvPr>
        </p:nvSpPr>
        <p:spPr>
          <a:xfrm>
            <a:off x="467544" y="1707654"/>
            <a:ext cx="8136904" cy="1440160"/>
          </a:xfrm>
        </p:spPr>
        <p:txBody>
          <a:bodyPr wrap="square" anchor="ctr">
            <a:normAutofit/>
          </a:bodyPr>
          <a:lstStyle/>
          <a:p>
            <a:r>
              <a:rPr lang="zh-CN" altLang="en-US" sz="5400" dirty="0">
                <a:sym typeface="+mn-ea"/>
              </a:rPr>
              <a:t>走进</a:t>
            </a:r>
            <a:r>
              <a:rPr lang="en-US" altLang="zh-CN" sz="5400" dirty="0">
                <a:sym typeface="+mn-ea"/>
              </a:rPr>
              <a:t>HTML</a:t>
            </a:r>
            <a:endParaRPr lang="en-US" altLang="zh-CN" sz="5400" strike="noStrike" kern="1200" noProof="1">
              <a:solidFill>
                <a:srgbClr val="0099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网页的基本标签</a:t>
            </a:r>
            <a:r>
              <a:rPr lang="en-US" altLang="zh-CN"/>
              <a:t>7-5</a:t>
            </a:r>
            <a:endParaRPr lang="en-US" altLang="zh-CN" dirty="0"/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水平线标签</a:t>
            </a:r>
          </a:p>
          <a:p>
            <a:pPr lvl="1"/>
            <a:r>
              <a:rPr lang="en-US"/>
              <a:t>&lt;hr/&gt;</a:t>
            </a:r>
            <a:endParaRPr lang="en-US" dirty="0"/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1410950" y="2112718"/>
            <a:ext cx="3964809" cy="2226468"/>
          </a:xfrm>
          <a:prstGeom prst="roundRect">
            <a:avLst>
              <a:gd name="adj" fmla="val 0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/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&lt;h1&gt;北京欢迎你&lt;/h1&gt;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  <a:sym typeface="+mn-ea"/>
              </a:rPr>
              <a:t>&lt;hr/&gt;</a:t>
            </a:r>
            <a:endParaRPr lang="en-US" altLang="zh-CN" sz="1350" b="1" dirty="0">
              <a:solidFill>
                <a:schemeClr val="accent5">
                  <a:lumMod val="10000"/>
                </a:schemeClr>
              </a:solidFill>
              <a:latin typeface="+mn-lt"/>
              <a:ea typeface="黑体" panose="02010609060101010101" pitchFamily="49" charset="-122"/>
              <a:sym typeface="+mn-ea"/>
            </a:endParaRP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&lt;p&gt;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北京欢迎你，有梦想谁都了不起！&lt;br /&gt;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有勇气就会有奇迹。&lt;br /&gt;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北京欢迎你，为你开天辟地&lt;br /&gt;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……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&lt;/p&gt;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534" y="1952943"/>
            <a:ext cx="2448401" cy="2562701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04215" y="2070100"/>
            <a:ext cx="436880" cy="531495"/>
            <a:chOff x="5589" y="3816"/>
            <a:chExt cx="688" cy="837"/>
          </a:xfrm>
        </p:grpSpPr>
        <p:sp>
          <p:nvSpPr>
            <p:cNvPr id="56" name="TextBox 65"/>
            <p:cNvSpPr txBox="1"/>
            <p:nvPr/>
          </p:nvSpPr>
          <p:spPr>
            <a:xfrm>
              <a:off x="5589" y="4267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57" name="图片 56" descr="C:\Users\Lenovo\Desktop\icon\电脑.png电脑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5713" y="3816"/>
              <a:ext cx="440" cy="439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00300" y="4580255"/>
            <a:ext cx="4497705" cy="427990"/>
            <a:chOff x="1403648" y="3795886"/>
            <a:chExt cx="5714808" cy="321469"/>
          </a:xfrm>
        </p:grpSpPr>
        <p:sp>
          <p:nvSpPr>
            <p:cNvPr id="12" name="圆角矩形 11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4" name="Picture 8" descr="说话气泡ne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3"/>
            <p:cNvSpPr txBox="1"/>
            <p:nvPr/>
          </p:nvSpPr>
          <p:spPr bwMode="auto">
            <a:xfrm>
              <a:off x="2243563" y="3829273"/>
              <a:ext cx="4874893" cy="25326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600" b="1" noProof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演示示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例</a:t>
              </a:r>
              <a:r>
                <a:rPr lang="en-US" altLang="zh-CN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04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：水平线标签</a:t>
              </a:r>
              <a:endPara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7" name="灯片编号占位符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网页的基本标签</a:t>
            </a:r>
            <a:r>
              <a:rPr lang="en-US" altLang="zh-CN"/>
              <a:t>7-6</a:t>
            </a:r>
            <a:endParaRPr lang="en-US" altLang="zh-CN" dirty="0"/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字体样式标签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lang="zh-CN" altLang="en-US"/>
              <a:t>加粗：</a:t>
            </a:r>
            <a:r>
              <a:rPr lang="en-US"/>
              <a:t>&lt;strong&gt;…&lt;/strong&gt;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lang="zh-CN" altLang="en-US"/>
              <a:t>斜体：</a:t>
            </a:r>
            <a:r>
              <a:rPr lang="en-US" altLang="zh-CN"/>
              <a:t>&lt;</a:t>
            </a:r>
            <a:r>
              <a:rPr lang="en-US"/>
              <a:t>em&gt;…&lt;/em&gt;</a:t>
            </a:r>
            <a:endParaRPr lang="en-US" dirty="0"/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1181080" y="2549125"/>
            <a:ext cx="4447016" cy="1686878"/>
          </a:xfrm>
          <a:prstGeom prst="roundRect">
            <a:avLst>
              <a:gd name="adj" fmla="val 0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/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  <a:sym typeface="+mn-ea"/>
              </a:rPr>
              <a:t>&lt;strong&gt;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徐志摩人物简介</a:t>
            </a:r>
            <a:r>
              <a:rPr lang="en-US" altLang="zh-CN" sz="135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  <a:sym typeface="+mn-ea"/>
              </a:rPr>
              <a:t>&lt;/strong&gt;</a:t>
            </a:r>
            <a:endParaRPr lang="en-US" altLang="zh-CN" sz="1350" b="1" dirty="0">
              <a:solidFill>
                <a:schemeClr val="accent5">
                  <a:lumMod val="10000"/>
                </a:schemeClr>
              </a:solidFill>
              <a:latin typeface="+mn-lt"/>
              <a:ea typeface="黑体" panose="02010609060101010101" pitchFamily="49" charset="-122"/>
              <a:sym typeface="+mn-ea"/>
            </a:endParaRP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&lt;p&gt;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</a:t>
            </a:r>
            <a:r>
              <a:rPr lang="en-US" altLang="zh-CN" sz="135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  <a:sym typeface="+mn-ea"/>
              </a:rPr>
              <a:t>&lt;em&gt;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1910</a:t>
            </a:r>
            <a:r>
              <a:rPr lang="en-US" altLang="zh-CN" sz="135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  <a:sym typeface="+mn-ea"/>
              </a:rPr>
              <a:t>&lt;/em&gt;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年入杭州学堂&lt;br/&gt;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</a:t>
            </a:r>
            <a:r>
              <a:rPr lang="en-US" altLang="zh-CN" sz="135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  <a:sym typeface="+mn-ea"/>
              </a:rPr>
              <a:t>&lt;em&gt;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191</a:t>
            </a:r>
            <a:r>
              <a:rPr lang="en-US" altLang="zh-CN" sz="1350" b="1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  <a:sym typeface="+mn-ea"/>
              </a:rPr>
              <a:t>8</a:t>
            </a:r>
            <a:r>
              <a:rPr lang="en-US" altLang="zh-CN" sz="135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  <a:sym typeface="+mn-ea"/>
              </a:rPr>
              <a:t>&lt;/em&gt;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年赴美国克拉大学学习银行学&lt;br/&gt;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……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&lt;/p&gt;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11" y="2548890"/>
            <a:ext cx="2892743" cy="193548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60705" y="2500630"/>
            <a:ext cx="436880" cy="531495"/>
            <a:chOff x="5589" y="3816"/>
            <a:chExt cx="688" cy="837"/>
          </a:xfrm>
        </p:grpSpPr>
        <p:sp>
          <p:nvSpPr>
            <p:cNvPr id="56" name="TextBox 65"/>
            <p:cNvSpPr txBox="1"/>
            <p:nvPr/>
          </p:nvSpPr>
          <p:spPr>
            <a:xfrm>
              <a:off x="5589" y="4267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57" name="图片 56" descr="C:\Users\Lenovo\Desktop\icon\电脑.png电脑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5713" y="3816"/>
              <a:ext cx="440" cy="439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2400300" y="4580255"/>
            <a:ext cx="4497705" cy="427990"/>
            <a:chOff x="1403648" y="3795886"/>
            <a:chExt cx="5714808" cy="321469"/>
          </a:xfrm>
        </p:grpSpPr>
        <p:sp>
          <p:nvSpPr>
            <p:cNvPr id="5" name="圆角矩形 4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4" name="Picture 8" descr="说话气泡ne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3"/>
            <p:cNvSpPr txBox="1"/>
            <p:nvPr/>
          </p:nvSpPr>
          <p:spPr bwMode="auto">
            <a:xfrm>
              <a:off x="2243563" y="3829273"/>
              <a:ext cx="4874893" cy="25326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600" b="1" noProof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演示示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例</a:t>
              </a:r>
              <a:r>
                <a:rPr lang="en-US" altLang="zh-CN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05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：字体样式标签</a:t>
              </a:r>
              <a:endPara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网页的基本标签</a:t>
            </a:r>
            <a:r>
              <a:rPr lang="en-US" altLang="zh-CN"/>
              <a:t>7-7</a:t>
            </a:r>
            <a:endParaRPr lang="en-US" altLang="zh-CN" dirty="0"/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注释和特殊符号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256790" y="4580255"/>
            <a:ext cx="4497705" cy="427990"/>
            <a:chOff x="1403648" y="3795886"/>
            <a:chExt cx="5714808" cy="321469"/>
          </a:xfrm>
        </p:grpSpPr>
        <p:sp>
          <p:nvSpPr>
            <p:cNvPr id="2" name="圆角矩形 1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4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3"/>
            <p:cNvSpPr txBox="1"/>
            <p:nvPr/>
          </p:nvSpPr>
          <p:spPr bwMode="auto">
            <a:xfrm>
              <a:off x="2243563" y="3829273"/>
              <a:ext cx="4874893" cy="25326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600" b="1" noProof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演示示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例</a:t>
              </a:r>
              <a:r>
                <a:rPr lang="en-US" altLang="zh-CN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06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和</a:t>
              </a:r>
              <a:r>
                <a:rPr lang="en-US" altLang="zh-CN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07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：注释和特殊符号</a:t>
              </a:r>
              <a:endPara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aphicFrame>
        <p:nvGraphicFramePr>
          <p:cNvPr id="15" name="Group 29"/>
          <p:cNvGraphicFramePr>
            <a:graphicFrameLocks noGrp="1"/>
          </p:cNvGraphicFramePr>
          <p:nvPr/>
        </p:nvGraphicFramePr>
        <p:xfrm>
          <a:off x="970574" y="1501473"/>
          <a:ext cx="7429552" cy="2979420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90000"/>
                  </a:schemeClr>
                </a:solidFill>
                <a:effectLst>
                  <a:outerShdw blurRad="50800" dist="50800" dir="5400000" algn="ctr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528064"/>
                <a:gridCol w="1528065"/>
                <a:gridCol w="4373423"/>
              </a:tblGrid>
              <a:tr h="454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特殊符号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字符实体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示   例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/>
                    </a:solidFill>
                  </a:tcPr>
                </a:tc>
              </a:tr>
              <a:tr h="6337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空格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&amp;nbsp;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altLang="en-US" sz="1600" b="1" dirty="0" smtClean="0">
                          <a:sym typeface="+mn-ea"/>
                        </a:rPr>
                        <a:t>&lt;a </a:t>
                      </a:r>
                      <a:r>
                        <a:rPr lang="en-US" altLang="en-US" sz="1600" b="1" dirty="0" err="1" smtClean="0">
                          <a:sym typeface="+mn-ea"/>
                        </a:rPr>
                        <a:t>href</a:t>
                      </a:r>
                      <a:r>
                        <a:rPr lang="en-US" altLang="en-US" sz="1600" b="1" dirty="0" smtClean="0">
                          <a:sym typeface="+mn-ea"/>
                        </a:rPr>
                        <a:t>="#"&gt;</a:t>
                      </a:r>
                      <a:r>
                        <a:rPr lang="zh-CN" altLang="en-US" sz="16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百度</a:t>
                      </a:r>
                      <a:r>
                        <a:rPr lang="en-US" altLang="en-US" sz="1600" b="1" dirty="0" smtClean="0">
                          <a:sym typeface="+mn-ea"/>
                        </a:rPr>
                        <a:t>&lt;/a&gt;&amp;</a:t>
                      </a:r>
                      <a:r>
                        <a:rPr lang="en-US" altLang="en-US" sz="1600" b="1" dirty="0" err="1" smtClean="0">
                          <a:sym typeface="+mn-ea"/>
                        </a:rPr>
                        <a:t>nbsp</a:t>
                      </a:r>
                      <a:r>
                        <a:rPr lang="en-US" altLang="en-US" sz="1600" b="1" dirty="0" smtClean="0">
                          <a:sym typeface="+mn-ea"/>
                        </a:rPr>
                        <a:t>;|&amp;</a:t>
                      </a:r>
                      <a:r>
                        <a:rPr lang="en-US" altLang="en-US" sz="1600" b="1" dirty="0" err="1" smtClean="0">
                          <a:sym typeface="+mn-ea"/>
                        </a:rPr>
                        <a:t>nbsp</a:t>
                      </a:r>
                      <a:r>
                        <a:rPr lang="en-US" altLang="en-US" sz="1600" b="1" dirty="0" smtClean="0">
                          <a:sym typeface="+mn-ea"/>
                        </a:rPr>
                        <a:t>;</a:t>
                      </a:r>
                      <a:endParaRPr lang="en-US" altLang="en-US" sz="16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+mn-ea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altLang="en-US" sz="1600" b="1" dirty="0" smtClean="0">
                          <a:sym typeface="+mn-ea"/>
                        </a:rPr>
                        <a:t>&lt;a </a:t>
                      </a:r>
                      <a:r>
                        <a:rPr lang="en-US" altLang="en-US" sz="1600" b="1" dirty="0" err="1" smtClean="0">
                          <a:sym typeface="+mn-ea"/>
                        </a:rPr>
                        <a:t>href</a:t>
                      </a:r>
                      <a:r>
                        <a:rPr lang="en-US" altLang="en-US" sz="1600" b="1" dirty="0" smtClean="0">
                          <a:sym typeface="+mn-ea"/>
                        </a:rPr>
                        <a:t>="#"&gt;</a:t>
                      </a:r>
                      <a:r>
                        <a:rPr lang="zh-CN" altLang="en-US" sz="16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新浪</a:t>
                      </a:r>
                      <a:r>
                        <a:rPr lang="en-US" altLang="en-US" sz="1600" b="1" dirty="0" smtClean="0">
                          <a:sym typeface="+mn-ea"/>
                        </a:rPr>
                        <a:t>&lt;/a&gt;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1973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大于号</a:t>
                      </a:r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(&gt;)</a:t>
                      </a:r>
                      <a:endParaRPr lang="zh-CN" altLang="zh-CN" sz="1600" b="1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&amp;gt;</a:t>
                      </a: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如果时间</a:t>
                      </a:r>
                      <a:r>
                        <a:rPr lang="en-US" altLang="en-US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&amp;</a:t>
                      </a:r>
                      <a:r>
                        <a:rPr lang="en-US" altLang="en-US" sz="1600" b="1" kern="1200" dirty="0" err="1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gt</a:t>
                      </a:r>
                      <a:r>
                        <a:rPr lang="en-US" altLang="en-US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;</a:t>
                      </a:r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晚上</a:t>
                      </a:r>
                      <a:r>
                        <a:rPr lang="en-US" altLang="en-US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点，就坐车回家</a:t>
                      </a: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3751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小于号</a:t>
                      </a:r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(&lt;)</a:t>
                      </a:r>
                      <a:endParaRPr lang="zh-CN" altLang="zh-CN" sz="1600" b="1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&amp;</a:t>
                      </a:r>
                      <a:r>
                        <a:rPr lang="en-US" altLang="zh-CN" sz="1600" b="1" kern="1200" dirty="0" err="1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lt</a:t>
                      </a:r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;</a:t>
                      </a: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如果时间</a:t>
                      </a:r>
                      <a:r>
                        <a:rPr lang="en-US" altLang="en-US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&amp;</a:t>
                      </a:r>
                      <a:r>
                        <a:rPr lang="en-US" altLang="en-US" sz="1600" b="1" kern="1200" dirty="0" err="1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lt</a:t>
                      </a:r>
                      <a:r>
                        <a:rPr lang="en-US" altLang="en-US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;</a:t>
                      </a:r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早上</a:t>
                      </a:r>
                      <a:r>
                        <a:rPr lang="en-US" altLang="en-US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点，就走路去上学</a:t>
                      </a: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6578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引号</a:t>
                      </a:r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(")</a:t>
                      </a:r>
                      <a:endParaRPr lang="zh-CN" altLang="zh-CN" sz="1600" b="1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&amp;</a:t>
                      </a:r>
                      <a:r>
                        <a:rPr lang="en-US" altLang="zh-CN" sz="1600" b="1" kern="1200" dirty="0" err="1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quot</a:t>
                      </a:r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;</a:t>
                      </a: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altLang="en-US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W3C</a:t>
                      </a:r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规范中，</a:t>
                      </a:r>
                      <a:r>
                        <a:rPr lang="en-US" altLang="en-US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HTML</a:t>
                      </a:r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的属性值必须用成对的</a:t>
                      </a:r>
                      <a:r>
                        <a:rPr lang="en-US" altLang="en-US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&amp;</a:t>
                      </a:r>
                      <a:r>
                        <a:rPr lang="en-US" altLang="en-US" sz="1600" b="1" kern="1200" dirty="0" err="1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quot</a:t>
                      </a:r>
                      <a:r>
                        <a:rPr lang="en-US" altLang="en-US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;</a:t>
                      </a:r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引起来</a:t>
                      </a: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6863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版权符号</a:t>
                      </a:r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@</a:t>
                      </a:r>
                      <a:endParaRPr lang="zh-CN" altLang="zh-CN" sz="1600" b="1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&amp;copy;</a:t>
                      </a: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altLang="en-US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&amp;copy; 2008-2018</a:t>
                      </a:r>
                      <a:r>
                        <a:rPr lang="zh-CN" altLang="en-US" sz="16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课工场</a:t>
                      </a: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</a:tr>
            </a:tbl>
          </a:graphicData>
        </a:graphic>
      </p:graphicFrame>
      <p:sp>
        <p:nvSpPr>
          <p:cNvPr id="23" name="灯片编号占位符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sym typeface="Calibri" panose="020F0502020204030204" pitchFamily="34" charset="0"/>
              </a:rPr>
              <a:t>练习1：制作《清平乐》</a:t>
            </a:r>
            <a:endParaRPr lang="zh-CN" altLang="en-US"/>
          </a:p>
        </p:txBody>
      </p:sp>
      <p:sp>
        <p:nvSpPr>
          <p:cNvPr id="26625" name="Rectangle 3"/>
          <p:cNvSpPr>
            <a:spLocks noGrp="1" noChangeArrowheads="1"/>
          </p:cNvSpPr>
          <p:nvPr>
            <p:ph idx="1"/>
          </p:nvPr>
        </p:nvSpPr>
        <p:spPr>
          <a:xfrm>
            <a:off x="677545" y="1015365"/>
            <a:ext cx="8008620" cy="3394075"/>
          </a:xfrm>
        </p:spPr>
        <p:txBody>
          <a:bodyPr/>
          <a:lstStyle/>
          <a:p>
            <a:r>
              <a:rPr lang="zh-CN" altLang="en-US" dirty="0"/>
              <a:t>需求说明</a:t>
            </a:r>
            <a:endParaRPr lang="en-US" dirty="0"/>
          </a:p>
          <a:p>
            <a:pPr lvl="1"/>
            <a:r>
              <a:rPr lang="zh-CN" altLang="en-US">
                <a:sym typeface="+mn-ea"/>
              </a:rPr>
              <a:t>标题用</a:t>
            </a:r>
            <a:r>
              <a:rPr lang="en-US" altLang="zh-CN">
                <a:sym typeface="+mn-ea"/>
              </a:rPr>
              <a:t>&lt;h2&gt;</a:t>
            </a:r>
            <a:r>
              <a:rPr lang="zh-CN" altLang="en-US">
                <a:sym typeface="+mn-ea"/>
              </a:rPr>
              <a:t>标签，文字用</a:t>
            </a:r>
            <a:r>
              <a:rPr lang="en-US" altLang="zh-CN">
                <a:sym typeface="+mn-ea"/>
              </a:rPr>
              <a:t>&lt;p&gt;</a:t>
            </a:r>
            <a:r>
              <a:rPr lang="zh-CN" altLang="en-US">
                <a:sym typeface="+mn-ea"/>
              </a:rPr>
              <a:t>标签，标题与正文之间的分隔线使用</a:t>
            </a:r>
            <a:r>
              <a:rPr lang="en-US" altLang="zh-CN">
                <a:sym typeface="+mn-ea"/>
              </a:rPr>
              <a:t>&lt;hr/&gt;</a:t>
            </a:r>
            <a:r>
              <a:rPr lang="zh-CN" altLang="en-US">
                <a:sym typeface="+mn-ea"/>
              </a:rPr>
              <a:t>标签，词结束后使用</a:t>
            </a:r>
            <a:r>
              <a:rPr lang="en-US" altLang="zh-CN">
                <a:sym typeface="+mn-ea"/>
              </a:rPr>
              <a:t>&lt;br/&gt;</a:t>
            </a:r>
            <a:r>
              <a:rPr lang="zh-CN" altLang="en-US">
                <a:sym typeface="+mn-ea"/>
              </a:rPr>
              <a:t>标签换行</a:t>
            </a:r>
            <a:endParaRPr lang="en-US" dirty="0"/>
          </a:p>
          <a:p>
            <a:pPr lvl="2"/>
            <a:endParaRPr lang="en-US" altLang="zh-CN" dirty="0"/>
          </a:p>
          <a:p>
            <a:pPr lvl="2"/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595" y="2316480"/>
            <a:ext cx="3220085" cy="219456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grpSp>
        <p:nvGrpSpPr>
          <p:cNvPr id="32772" name="组合 29"/>
          <p:cNvGrpSpPr/>
          <p:nvPr/>
        </p:nvGrpSpPr>
        <p:grpSpPr bwMode="auto">
          <a:xfrm>
            <a:off x="1857376" y="2411017"/>
            <a:ext cx="5929313" cy="1544241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32775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32776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32781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87814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32777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图像标签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fontAlgn="base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Font typeface="Wingdings" panose="05000000000000000000" charset="0"/>
              <a:buChar char=""/>
            </a:pPr>
            <a:r>
              <a:rPr lang="zh-CN" altLang="en-US" sz="2400">
                <a:sym typeface="+mn-ea"/>
              </a:rPr>
              <a:t>常见的图像格式</a:t>
            </a:r>
            <a:endParaRPr lang="zh-CN" altLang="en-US" sz="2400"/>
          </a:p>
          <a:p>
            <a:pPr lvl="1"/>
            <a:r>
              <a:rPr lang="en-US" sz="2400">
                <a:sym typeface="+mn-ea"/>
              </a:rPr>
              <a:t>JPG</a:t>
            </a:r>
            <a:endParaRPr lang="en-US" altLang="zh-CN" sz="2400"/>
          </a:p>
          <a:p>
            <a:pPr lvl="1"/>
            <a:r>
              <a:rPr lang="en-US" sz="2400">
                <a:sym typeface="+mn-ea"/>
              </a:rPr>
              <a:t>GIF</a:t>
            </a:r>
            <a:endParaRPr lang="en-US" altLang="zh-CN" sz="2400"/>
          </a:p>
          <a:p>
            <a:pPr lvl="1"/>
            <a:r>
              <a:rPr lang="en-US" sz="2400">
                <a:sym typeface="+mn-ea"/>
              </a:rPr>
              <a:t>PNG</a:t>
            </a:r>
            <a:endParaRPr lang="en-US" altLang="en-US" sz="2400"/>
          </a:p>
          <a:p>
            <a:pPr lvl="1"/>
            <a:r>
              <a:rPr lang="en-US" sz="2400">
                <a:sym typeface="+mn-ea"/>
              </a:rPr>
              <a:t>BMP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图像标签</a:t>
            </a:r>
            <a:endParaRPr lang="zh-CN" altLang="en-US" dirty="0"/>
          </a:p>
        </p:txBody>
      </p:sp>
      <p:sp>
        <p:nvSpPr>
          <p:cNvPr id="506884" name="AutoShape 4"/>
          <p:cNvSpPr>
            <a:spLocks noChangeArrowheads="1"/>
          </p:cNvSpPr>
          <p:nvPr/>
        </p:nvSpPr>
        <p:spPr bwMode="auto">
          <a:xfrm>
            <a:off x="1678761" y="1875230"/>
            <a:ext cx="5840036" cy="338838"/>
          </a:xfrm>
          <a:prstGeom prst="roundRect">
            <a:avLst>
              <a:gd name="adj" fmla="val 353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/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&lt;img src="path" alt="text" title="text"  width="x"  height="y" /&gt;</a:t>
            </a:r>
          </a:p>
        </p:txBody>
      </p:sp>
      <p:sp>
        <p:nvSpPr>
          <p:cNvPr id="34" name="AutoShape 4"/>
          <p:cNvSpPr>
            <a:spLocks noChangeArrowheads="1"/>
          </p:cNvSpPr>
          <p:nvPr/>
        </p:nvSpPr>
        <p:spPr bwMode="auto">
          <a:xfrm>
            <a:off x="1651635" y="3512820"/>
            <a:ext cx="5567680" cy="608965"/>
          </a:xfrm>
          <a:prstGeom prst="roundRect">
            <a:avLst>
              <a:gd name="adj" fmla="val 353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/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&lt;img src="image/hetao.jpg" width="160" height="160"  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 alt="无漂白薄皮核桃" title="无漂白薄皮核桃"/&gt;</a:t>
            </a:r>
          </a:p>
        </p:txBody>
      </p:sp>
      <p:sp>
        <p:nvSpPr>
          <p:cNvPr id="577549" name="Line 13"/>
          <p:cNvSpPr>
            <a:spLocks noChangeShapeType="1"/>
          </p:cNvSpPr>
          <p:nvPr/>
        </p:nvSpPr>
        <p:spPr bwMode="auto">
          <a:xfrm flipH="1">
            <a:off x="4108133" y="1423988"/>
            <a:ext cx="108585" cy="541973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7" name="Line 13"/>
          <p:cNvSpPr>
            <a:spLocks noChangeShapeType="1"/>
          </p:cNvSpPr>
          <p:nvPr/>
        </p:nvSpPr>
        <p:spPr bwMode="auto">
          <a:xfrm flipH="1">
            <a:off x="6131719" y="1351121"/>
            <a:ext cx="108585" cy="541973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8" name="Line 13"/>
          <p:cNvSpPr>
            <a:spLocks noChangeShapeType="1"/>
          </p:cNvSpPr>
          <p:nvPr/>
        </p:nvSpPr>
        <p:spPr bwMode="auto">
          <a:xfrm rot="10800000" flipH="1">
            <a:off x="2209324" y="2191226"/>
            <a:ext cx="108585" cy="541973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 rot="8820000" flipH="1">
            <a:off x="3154204" y="2191226"/>
            <a:ext cx="260985" cy="541973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rot="8460000" flipH="1">
            <a:off x="5096351" y="2150269"/>
            <a:ext cx="260985" cy="541973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47" name="AutoShape 9"/>
          <p:cNvSpPr>
            <a:spLocks noChangeArrowheads="1"/>
          </p:cNvSpPr>
          <p:nvPr/>
        </p:nvSpPr>
        <p:spPr bwMode="auto">
          <a:xfrm>
            <a:off x="3542030" y="1090930"/>
            <a:ext cx="1690370" cy="33342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鼠标悬停提示文字</a:t>
            </a:r>
          </a:p>
        </p:txBody>
      </p:sp>
      <p:sp>
        <p:nvSpPr>
          <p:cNvPr id="2" name="AutoShape 9"/>
          <p:cNvSpPr>
            <a:spLocks noChangeArrowheads="1"/>
          </p:cNvSpPr>
          <p:nvPr/>
        </p:nvSpPr>
        <p:spPr bwMode="auto">
          <a:xfrm>
            <a:off x="5843905" y="1019810"/>
            <a:ext cx="1054100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图像高度</a:t>
            </a:r>
          </a:p>
        </p:txBody>
      </p:sp>
      <p:sp>
        <p:nvSpPr>
          <p:cNvPr id="9" name="AutoShape 9"/>
          <p:cNvSpPr>
            <a:spLocks noChangeArrowheads="1"/>
          </p:cNvSpPr>
          <p:nvPr/>
        </p:nvSpPr>
        <p:spPr bwMode="auto">
          <a:xfrm>
            <a:off x="1607185" y="2713990"/>
            <a:ext cx="1054100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图像地址</a:t>
            </a: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2733040" y="2733675"/>
            <a:ext cx="1490345" cy="331461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图像的替代文字</a:t>
            </a: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4903470" y="2713990"/>
            <a:ext cx="1054100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图像宽度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2256790" y="4436745"/>
            <a:ext cx="4497705" cy="427990"/>
            <a:chOff x="1403648" y="3795886"/>
            <a:chExt cx="5714808" cy="321469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7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13"/>
            <p:cNvSpPr txBox="1"/>
            <p:nvPr/>
          </p:nvSpPr>
          <p:spPr bwMode="auto">
            <a:xfrm>
              <a:off x="2243563" y="3829273"/>
              <a:ext cx="4874893" cy="25326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600" b="1" noProof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演示示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例</a:t>
              </a:r>
              <a:r>
                <a:rPr lang="en-US" altLang="zh-CN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08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：图像标签</a:t>
              </a:r>
              <a:endParaRPr lang="zh-CN" altLang="en-US" sz="1600" b="1" spc="300" noProof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53770" y="1424305"/>
            <a:ext cx="436880" cy="549275"/>
            <a:chOff x="4662" y="3788"/>
            <a:chExt cx="688" cy="865"/>
          </a:xfrm>
        </p:grpSpPr>
        <p:sp>
          <p:nvSpPr>
            <p:cNvPr id="54" name="TextBox 65"/>
            <p:cNvSpPr txBox="1"/>
            <p:nvPr/>
          </p:nvSpPr>
          <p:spPr>
            <a:xfrm>
              <a:off x="4662" y="4267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55" name="图片 54" descr="C:\Users\Lenovo\Desktop\icon\书籍.png书籍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4758" y="3788"/>
              <a:ext cx="495" cy="495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/>
        </p:nvGrpSpPr>
        <p:grpSpPr>
          <a:xfrm>
            <a:off x="935990" y="3143250"/>
            <a:ext cx="436880" cy="531495"/>
            <a:chOff x="5589" y="3816"/>
            <a:chExt cx="688" cy="837"/>
          </a:xfrm>
        </p:grpSpPr>
        <p:sp>
          <p:nvSpPr>
            <p:cNvPr id="56" name="TextBox 65"/>
            <p:cNvSpPr txBox="1"/>
            <p:nvPr/>
          </p:nvSpPr>
          <p:spPr>
            <a:xfrm>
              <a:off x="5589" y="4267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57" name="图片 56" descr="C:\Users\Lenovo\Desktop\icon\电脑.png电脑"/>
            <p:cNvPicPr>
              <a:picLocks noChangeAspect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>
            <a:xfrm>
              <a:off x="5713" y="3816"/>
              <a:ext cx="440" cy="439"/>
            </a:xfrm>
            <a:prstGeom prst="rect">
              <a:avLst/>
            </a:prstGeom>
          </p:spPr>
        </p:pic>
      </p:grpSp>
      <p:sp>
        <p:nvSpPr>
          <p:cNvPr id="29" name="灯片编号占位符 2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77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47" grpId="0" animBg="1"/>
      <p:bldP spid="2" grpId="0" animBg="1"/>
      <p:bldP spid="9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链接标签</a:t>
            </a:r>
            <a:endParaRPr lang="zh-CN" altLang="en-US" dirty="0"/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1479771" y="1821651"/>
            <a:ext cx="5036379" cy="338838"/>
          </a:xfrm>
          <a:prstGeom prst="roundRect">
            <a:avLst>
              <a:gd name="adj" fmla="val 353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/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&lt;a href="path" target="目标窗口位置"&gt;链接文本或图像&lt;/a&gt;</a:t>
            </a:r>
          </a:p>
        </p:txBody>
      </p:sp>
      <p:sp>
        <p:nvSpPr>
          <p:cNvPr id="29" name="AutoShape 4"/>
          <p:cNvSpPr>
            <a:spLocks noChangeArrowheads="1"/>
          </p:cNvSpPr>
          <p:nvPr/>
        </p:nvSpPr>
        <p:spPr bwMode="auto">
          <a:xfrm>
            <a:off x="1464447" y="3006888"/>
            <a:ext cx="6222785" cy="1420256"/>
          </a:xfrm>
          <a:prstGeom prst="roundRect">
            <a:avLst>
              <a:gd name="adj" fmla="val 353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/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&lt;a  href="detail.html"  target="_blank"&gt;姑娘，欢迎降落在这残酷的世界&lt;/a&gt;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&lt;a  href="detail.html"  target="_blank"&gt;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&lt;img src="image/img1.png" alt="姑娘，欢迎降落在这残酷的世界"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       title="姑娘，欢迎降落在这残酷的世界" /&gt;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&lt;/a&gt;</a:t>
            </a:r>
          </a:p>
        </p:txBody>
      </p:sp>
      <p:sp>
        <p:nvSpPr>
          <p:cNvPr id="577549" name="Line 13"/>
          <p:cNvSpPr>
            <a:spLocks noChangeShapeType="1"/>
          </p:cNvSpPr>
          <p:nvPr/>
        </p:nvSpPr>
        <p:spPr bwMode="auto">
          <a:xfrm rot="10620000" flipH="1" flipV="1">
            <a:off x="4443095" y="2677160"/>
            <a:ext cx="814070" cy="509270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7" name="Line 13"/>
          <p:cNvSpPr>
            <a:spLocks noChangeShapeType="1"/>
          </p:cNvSpPr>
          <p:nvPr/>
        </p:nvSpPr>
        <p:spPr bwMode="auto">
          <a:xfrm rot="10620000" flipV="1">
            <a:off x="6065520" y="2798445"/>
            <a:ext cx="572135" cy="829945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8" name="Line 13"/>
          <p:cNvSpPr>
            <a:spLocks noChangeShapeType="1"/>
          </p:cNvSpPr>
          <p:nvPr/>
        </p:nvSpPr>
        <p:spPr bwMode="auto">
          <a:xfrm rot="10500000" flipV="1">
            <a:off x="4300855" y="1510665"/>
            <a:ext cx="1528445" cy="354330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 rot="9360000" flipV="1">
            <a:off x="2026285" y="1629728"/>
            <a:ext cx="596741" cy="160496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 rot="9360000" flipV="1">
            <a:off x="3052128" y="1629728"/>
            <a:ext cx="596741" cy="160496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ctr">
              <a:defRPr/>
            </a:pPr>
            <a:endParaRPr lang="zh-CN" altLang="en-US" sz="1350"/>
          </a:p>
        </p:txBody>
      </p:sp>
      <p:grpSp>
        <p:nvGrpSpPr>
          <p:cNvPr id="2" name="组合 1"/>
          <p:cNvGrpSpPr/>
          <p:nvPr/>
        </p:nvGrpSpPr>
        <p:grpSpPr>
          <a:xfrm>
            <a:off x="953770" y="1424305"/>
            <a:ext cx="436880" cy="549275"/>
            <a:chOff x="4662" y="3788"/>
            <a:chExt cx="688" cy="865"/>
          </a:xfrm>
        </p:grpSpPr>
        <p:sp>
          <p:nvSpPr>
            <p:cNvPr id="54" name="TextBox 65"/>
            <p:cNvSpPr txBox="1"/>
            <p:nvPr/>
          </p:nvSpPr>
          <p:spPr>
            <a:xfrm>
              <a:off x="4662" y="4267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55" name="图片 54" descr="C:\Users\Lenovo\Desktop\icon\书籍.png书籍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4758" y="3788"/>
              <a:ext cx="495" cy="495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864235" y="2784475"/>
            <a:ext cx="436880" cy="531495"/>
            <a:chOff x="5589" y="3816"/>
            <a:chExt cx="688" cy="837"/>
          </a:xfrm>
        </p:grpSpPr>
        <p:sp>
          <p:nvSpPr>
            <p:cNvPr id="56" name="TextBox 65"/>
            <p:cNvSpPr txBox="1"/>
            <p:nvPr/>
          </p:nvSpPr>
          <p:spPr>
            <a:xfrm>
              <a:off x="5589" y="4267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57" name="图片 56" descr="C:\Users\Lenovo\Desktop\icon\电脑.png电脑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5713" y="3816"/>
              <a:ext cx="440" cy="439"/>
            </a:xfrm>
            <a:prstGeom prst="rect">
              <a:avLst/>
            </a:prstGeom>
          </p:spPr>
        </p:pic>
      </p:grpSp>
      <p:sp>
        <p:nvSpPr>
          <p:cNvPr id="15" name="AutoShape 9"/>
          <p:cNvSpPr>
            <a:spLocks noChangeArrowheads="1"/>
          </p:cNvSpPr>
          <p:nvPr/>
        </p:nvSpPr>
        <p:spPr bwMode="auto">
          <a:xfrm>
            <a:off x="1819275" y="1151890"/>
            <a:ext cx="1054100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kern="0" dirty="0" smtClean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  <a:sym typeface="+mn-ea"/>
              </a:rPr>
              <a:t>链接路径</a:t>
            </a:r>
            <a:endParaRPr lang="zh-CN" altLang="en-US" sz="1350" b="1" strike="noStrike" noProof="1">
              <a:solidFill>
                <a:schemeClr val="bg1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7" name="AutoShape 9"/>
          <p:cNvSpPr>
            <a:spLocks noChangeArrowheads="1"/>
          </p:cNvSpPr>
          <p:nvPr/>
        </p:nvSpPr>
        <p:spPr bwMode="auto">
          <a:xfrm>
            <a:off x="3045460" y="1183640"/>
            <a:ext cx="1797050" cy="331505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 smtClean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  <a:sym typeface="+mn-ea"/>
              </a:rPr>
              <a:t>链接在哪个窗口打开</a:t>
            </a:r>
            <a:endParaRPr lang="zh-CN" altLang="en-US" sz="1350" b="1" strike="noStrike" noProof="1">
              <a:solidFill>
                <a:schemeClr val="bg1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auto">
          <a:xfrm>
            <a:off x="5151120" y="1085215"/>
            <a:ext cx="2033270" cy="331461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350" b="1" kern="0" dirty="0" smtClean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  <a:sym typeface="+mn-ea"/>
              </a:rPr>
              <a:t>常用值：</a:t>
            </a:r>
            <a:r>
              <a:rPr lang="en-US" altLang="zh-CN" sz="1350" b="1" kern="0" dirty="0" smtClean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  <a:sym typeface="+mn-ea"/>
              </a:rPr>
              <a:t>_self</a:t>
            </a:r>
            <a:r>
              <a:rPr lang="zh-CN" altLang="en-US" sz="1350" b="1" kern="0" dirty="0" smtClean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  <a:sym typeface="+mn-ea"/>
              </a:rPr>
              <a:t>、</a:t>
            </a:r>
            <a:r>
              <a:rPr lang="en-US" altLang="zh-CN" sz="1350" b="1" kern="0" dirty="0" smtClean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  <a:sym typeface="+mn-ea"/>
              </a:rPr>
              <a:t>_blank</a:t>
            </a:r>
            <a:endParaRPr lang="zh-CN" altLang="en-US" sz="1350" b="1" strike="noStrike" noProof="1">
              <a:solidFill>
                <a:schemeClr val="bg1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9" name="AutoShape 9"/>
          <p:cNvSpPr>
            <a:spLocks noChangeArrowheads="1"/>
          </p:cNvSpPr>
          <p:nvPr/>
        </p:nvSpPr>
        <p:spPr bwMode="auto">
          <a:xfrm>
            <a:off x="3606800" y="2358390"/>
            <a:ext cx="1109345" cy="331461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  <a:sym typeface="+mn-ea"/>
              </a:rPr>
              <a:t>文本超链接</a:t>
            </a:r>
            <a:endParaRPr lang="zh-CN" altLang="en-US" sz="1350" b="1" strike="noStrike" noProof="1">
              <a:solidFill>
                <a:schemeClr val="bg1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20" name="AutoShape 9"/>
          <p:cNvSpPr>
            <a:spLocks noChangeArrowheads="1"/>
          </p:cNvSpPr>
          <p:nvPr/>
        </p:nvSpPr>
        <p:spPr bwMode="auto">
          <a:xfrm>
            <a:off x="6306185" y="2453005"/>
            <a:ext cx="1109345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  <a:sym typeface="+mn-ea"/>
              </a:rPr>
              <a:t>图像</a:t>
            </a:r>
            <a:r>
              <a:rPr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  <a:sym typeface="+mn-ea"/>
              </a:rPr>
              <a:t>超链接</a:t>
            </a:r>
            <a:endParaRPr lang="zh-CN" altLang="en-US" sz="1350" b="1" strike="noStrike" noProof="1">
              <a:solidFill>
                <a:schemeClr val="bg1"/>
              </a:solidFill>
              <a:latin typeface="+mn-lt"/>
              <a:ea typeface="黑体" panose="0201060906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256790" y="4508500"/>
            <a:ext cx="4497705" cy="427990"/>
            <a:chOff x="1403648" y="3795886"/>
            <a:chExt cx="5714808" cy="321469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31" name="Picture 8" descr="说话气泡ne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13"/>
            <p:cNvSpPr txBox="1"/>
            <p:nvPr/>
          </p:nvSpPr>
          <p:spPr bwMode="auto">
            <a:xfrm>
              <a:off x="2243563" y="3829273"/>
              <a:ext cx="4874893" cy="25326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600" b="1" noProof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演示示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例</a:t>
              </a:r>
              <a:r>
                <a:rPr lang="en-US" altLang="zh-CN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09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：超链接标签</a:t>
              </a:r>
              <a:endParaRPr lang="zh-CN" altLang="en-US" sz="1600" b="1" spc="300" noProof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endParaRPr>
            </a:p>
          </p:txBody>
        </p:sp>
      </p:grpSp>
      <p:sp>
        <p:nvSpPr>
          <p:cNvPr id="33" name="灯片编号占位符 3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77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2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常用的超链接</a:t>
            </a:r>
            <a:r>
              <a:rPr lang="en-US" altLang="zh-CN"/>
              <a:t>3-1</a:t>
            </a:r>
            <a:endParaRPr lang="en-US" altLang="zh-CN" dirty="0"/>
          </a:p>
        </p:txBody>
      </p:sp>
      <p:sp>
        <p:nvSpPr>
          <p:cNvPr id="31751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页面间链接</a:t>
            </a:r>
          </a:p>
          <a:p>
            <a:pPr lvl="1"/>
            <a:r>
              <a:rPr lang="zh-CN" altLang="en-US"/>
              <a:t>从一个页面链接到另外一个页面</a:t>
            </a:r>
          </a:p>
          <a:p>
            <a:r>
              <a:rPr lang="zh-CN" altLang="en-US"/>
              <a:t>锚链接</a:t>
            </a:r>
          </a:p>
          <a:p>
            <a:r>
              <a:rPr lang="zh-CN" altLang="en-US"/>
              <a:t>功能性链接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256790" y="4221480"/>
            <a:ext cx="4497705" cy="427990"/>
            <a:chOff x="1403648" y="3795886"/>
            <a:chExt cx="5714808" cy="321469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31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13"/>
            <p:cNvSpPr txBox="1"/>
            <p:nvPr/>
          </p:nvSpPr>
          <p:spPr bwMode="auto">
            <a:xfrm>
              <a:off x="2243563" y="3829273"/>
              <a:ext cx="4874893" cy="25326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600" b="1" noProof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演示示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例</a:t>
              </a:r>
              <a:r>
                <a:rPr lang="en-US" altLang="zh-CN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10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：页面间链接</a:t>
              </a:r>
              <a:endParaRPr lang="zh-CN" altLang="en-US" sz="1600" b="1" spc="300" noProof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400" fill="hold"/>
                                        <p:tgtEl>
                                          <p:spTgt spid="317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常用的超链接</a:t>
            </a:r>
            <a:r>
              <a:rPr lang="en-US" altLang="zh-CN"/>
              <a:t>3-2</a:t>
            </a:r>
            <a:endParaRPr lang="en-US" altLang="zh-CN" dirty="0"/>
          </a:p>
        </p:txBody>
      </p:sp>
      <p:sp>
        <p:nvSpPr>
          <p:cNvPr id="3482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锚链接</a:t>
            </a:r>
            <a:endParaRPr lang="zh-CN" altLang="en-US" sz="1800"/>
          </a:p>
          <a:p>
            <a:pPr lvl="1"/>
            <a:r>
              <a:rPr lang="zh-CN" altLang="en-US"/>
              <a:t>从</a:t>
            </a:r>
            <a:r>
              <a:rPr lang="en-US" altLang="zh-CN"/>
              <a:t>A</a:t>
            </a:r>
            <a:r>
              <a:rPr lang="zh-CN" altLang="en-US"/>
              <a:t>页面的甲位置跳转到本页中的乙位置</a:t>
            </a:r>
          </a:p>
          <a:p>
            <a:pPr lvl="1"/>
            <a:r>
              <a:rPr lang="zh-CN" altLang="en-US"/>
              <a:t>从</a:t>
            </a:r>
            <a:r>
              <a:rPr lang="en-US" altLang="zh-CN"/>
              <a:t>A</a:t>
            </a:r>
            <a:r>
              <a:rPr lang="zh-CN" altLang="en-US"/>
              <a:t>页面的甲位置跳转到</a:t>
            </a:r>
            <a:r>
              <a:rPr lang="en-US" altLang="zh-CN"/>
              <a:t>B</a:t>
            </a:r>
            <a:r>
              <a:rPr lang="zh-CN" altLang="en-US"/>
              <a:t>页面中的乙位置</a:t>
            </a:r>
          </a:p>
          <a:p>
            <a:r>
              <a:rPr lang="zh-CN" altLang="en-US"/>
              <a:t>创建步骤</a:t>
            </a:r>
            <a:endParaRPr lang="zh-CN" altLang="en-US" sz="1800"/>
          </a:p>
          <a:p>
            <a:pPr lvl="1"/>
            <a:r>
              <a:rPr lang="zh-CN" altLang="en-US"/>
              <a:t>创建跳转标记</a:t>
            </a:r>
            <a:endParaRPr lang="zh-CN" altLang="en-US" sz="1800"/>
          </a:p>
          <a:p>
            <a:pPr lvl="1"/>
            <a:endParaRPr lang="zh-CN" altLang="en-US" sz="1800"/>
          </a:p>
          <a:p>
            <a:pPr lvl="1"/>
            <a:endParaRPr lang="zh-CN" altLang="en-US" sz="1500"/>
          </a:p>
          <a:p>
            <a:pPr lvl="1"/>
            <a:r>
              <a:rPr lang="en-US"/>
              <a:t>创建跳转链接</a:t>
            </a:r>
            <a:r>
              <a:rPr lang="en-US" sz="1800"/>
              <a:t>			</a:t>
            </a:r>
          </a:p>
          <a:p>
            <a:pPr lvl="1"/>
            <a:endParaRPr lang="zh-CN" altLang="en-US" sz="1800"/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1472787" y="3202884"/>
            <a:ext cx="4929202" cy="350291"/>
          </a:xfrm>
          <a:prstGeom prst="roundRect">
            <a:avLst>
              <a:gd name="adj" fmla="val 353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/>
          <a:p>
            <a:pPr lvl="0" algn="l" defTabSz="1218565"/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&lt;a name="marker"&gt;乙位置&lt;/a&gt;</a:t>
            </a: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1472549" y="4164973"/>
            <a:ext cx="4929202" cy="350291"/>
          </a:xfrm>
          <a:prstGeom prst="roundRect">
            <a:avLst>
              <a:gd name="adj" fmla="val 353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/>
          <a:p>
            <a:pPr lvl="0" algn="l" defTabSz="1218565"/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&lt;a href="#marker"&gt;甲位置&lt;/a&gt;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256790" y="4580255"/>
            <a:ext cx="4497705" cy="427990"/>
            <a:chOff x="1403648" y="3795886"/>
            <a:chExt cx="5714808" cy="321469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31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13"/>
            <p:cNvSpPr txBox="1"/>
            <p:nvPr/>
          </p:nvSpPr>
          <p:spPr bwMode="auto">
            <a:xfrm>
              <a:off x="2243563" y="3829273"/>
              <a:ext cx="4874893" cy="25326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600" b="1" noProof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演示示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例</a:t>
              </a:r>
              <a:r>
                <a:rPr lang="en-US" altLang="zh-CN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11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：锚链接</a:t>
              </a:r>
              <a:endParaRPr lang="zh-CN" altLang="en-US" sz="1600" b="1" spc="300" noProof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5" y="1361440"/>
            <a:ext cx="9144000" cy="2232025"/>
          </a:xfrm>
          <a:prstGeom prst="rect">
            <a:avLst/>
          </a:prstGeom>
          <a:solidFill>
            <a:srgbClr val="00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2_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90" y="1599565"/>
            <a:ext cx="5252720" cy="1293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75790" y="1892935"/>
            <a:ext cx="5241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defTabSz="914400"/>
            <a:r>
              <a:rPr lang="zh-CN" altLang="en-US" sz="4000" b="1" kern="1400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rPr>
              <a:t>线上线下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16873" y="2835910"/>
            <a:ext cx="3383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/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平台预习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常用的超链接</a:t>
            </a:r>
            <a:r>
              <a:rPr lang="en-US" altLang="zh-CN"/>
              <a:t>3-3</a:t>
            </a:r>
            <a:endParaRPr lang="en-US" altLang="zh-CN" dirty="0"/>
          </a:p>
        </p:txBody>
      </p:sp>
      <p:sp>
        <p:nvSpPr>
          <p:cNvPr id="3482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功能性链接</a:t>
            </a:r>
          </a:p>
          <a:p>
            <a:pPr lvl="1"/>
            <a:r>
              <a:rPr lang="zh-CN" altLang="en-US"/>
              <a:t>电子邮件</a:t>
            </a:r>
          </a:p>
          <a:p>
            <a:pPr lvl="1"/>
            <a:r>
              <a:rPr lang="en-US"/>
              <a:t>QQ</a:t>
            </a:r>
            <a:endParaRPr lang="en-US" altLang="zh-CN"/>
          </a:p>
          <a:p>
            <a:pPr lvl="1"/>
            <a:r>
              <a:rPr lang="en-US"/>
              <a:t>MSN</a:t>
            </a:r>
            <a:endParaRPr lang="en-US" altLang="en-US" dirty="0"/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1209675" y="3237230"/>
            <a:ext cx="6284595" cy="407670"/>
          </a:xfrm>
          <a:prstGeom prst="roundRect">
            <a:avLst>
              <a:gd name="adj" fmla="val 353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/>
          <a:p>
            <a:pPr lvl="0" algn="l" defTabSz="1218565">
              <a:buNone/>
            </a:pPr>
            <a:r>
              <a:rPr sz="1825">
                <a:latin typeface="+mn-lt"/>
                <a:ea typeface="+mn-ea"/>
                <a:sym typeface="+mn-ea"/>
              </a:rPr>
              <a:t>&lt;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a href="mailto:bdqnWebmaster@bdqn.cn"&gt;联系我们&lt;/a&gt;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48970" y="2712720"/>
            <a:ext cx="436880" cy="531495"/>
            <a:chOff x="5589" y="3816"/>
            <a:chExt cx="688" cy="837"/>
          </a:xfrm>
        </p:grpSpPr>
        <p:sp>
          <p:nvSpPr>
            <p:cNvPr id="56" name="TextBox 65"/>
            <p:cNvSpPr txBox="1"/>
            <p:nvPr/>
          </p:nvSpPr>
          <p:spPr>
            <a:xfrm>
              <a:off x="5589" y="4267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57" name="图片 56" descr="C:\Users\Lenovo\Desktop\icon\电脑.png电脑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5713" y="3816"/>
              <a:ext cx="440" cy="439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2185035" y="4221480"/>
            <a:ext cx="4497705" cy="427990"/>
            <a:chOff x="1403648" y="3795886"/>
            <a:chExt cx="5714808" cy="321469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31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13"/>
            <p:cNvSpPr txBox="1"/>
            <p:nvPr/>
          </p:nvSpPr>
          <p:spPr bwMode="auto">
            <a:xfrm>
              <a:off x="2243563" y="3829273"/>
              <a:ext cx="4874893" cy="25326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600" b="1" noProof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演示示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例</a:t>
              </a:r>
              <a:r>
                <a:rPr lang="en-US" altLang="zh-CN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12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：邮件链接</a:t>
              </a:r>
              <a:endParaRPr lang="zh-CN" altLang="en-US" sz="1600" b="1" spc="300" noProof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sym typeface="Calibri" panose="020F0502020204030204" pitchFamily="34" charset="0"/>
              </a:rPr>
              <a:t>练习</a:t>
            </a:r>
            <a:r>
              <a:rPr lang="en-US" altLang="zh-CN" dirty="0">
                <a:sym typeface="Calibri" panose="020F0502020204030204" pitchFamily="34" charset="0"/>
              </a:rPr>
              <a:t>2</a:t>
            </a:r>
            <a:r>
              <a:rPr lang="zh-CN" altLang="zh-CN" dirty="0">
                <a:sym typeface="Calibri" panose="020F0502020204030204" pitchFamily="34" charset="0"/>
              </a:rPr>
              <a:t>：</a:t>
            </a:r>
            <a:r>
              <a:rPr lang="zh-CN" altLang="zh-CN">
                <a:sym typeface="+mn-ea"/>
              </a:rPr>
              <a:t>制作京东新闻资讯页面</a:t>
            </a:r>
            <a:endParaRPr lang="zh-CN" altLang="en-US"/>
          </a:p>
        </p:txBody>
      </p:sp>
      <p:sp>
        <p:nvSpPr>
          <p:cNvPr id="26625" name="Rectangle 3"/>
          <p:cNvSpPr>
            <a:spLocks noGrp="1" noChangeArrowheads="1"/>
          </p:cNvSpPr>
          <p:nvPr>
            <p:ph idx="1"/>
          </p:nvPr>
        </p:nvSpPr>
        <p:spPr>
          <a:xfrm>
            <a:off x="677545" y="1015365"/>
            <a:ext cx="5083175" cy="3394075"/>
          </a:xfrm>
        </p:spPr>
        <p:txBody>
          <a:bodyPr/>
          <a:lstStyle/>
          <a:p>
            <a:r>
              <a:rPr lang="zh-CN" altLang="en-US" dirty="0"/>
              <a:t>需求说明</a:t>
            </a:r>
            <a:endParaRPr lang="en-US" dirty="0"/>
          </a:p>
          <a:p>
            <a:pPr lvl="1"/>
            <a:r>
              <a:rPr lang="zh-CN" altLang="en-US">
                <a:sym typeface="+mn-ea"/>
              </a:rPr>
              <a:t>使用学过的图像标签、标题标签、水平线标签、斜体标签、加粗标签、段落标签等制作京东读书新闻资讯页面</a:t>
            </a:r>
          </a:p>
          <a:p>
            <a:pPr lvl="1"/>
            <a:r>
              <a:rPr lang="zh-CN" altLang="en-US">
                <a:sym typeface="+mn-ea"/>
              </a:rPr>
              <a:t>主标题使用一级标题标签，副标题使用二级标题标签，二级标题与图片之间使用水平线分隔</a:t>
            </a:r>
            <a:endParaRPr lang="en-US" dirty="0"/>
          </a:p>
          <a:p>
            <a:pPr lvl="2"/>
            <a:endParaRPr lang="en-US" altLang="zh-CN" dirty="0"/>
          </a:p>
          <a:p>
            <a:pPr lvl="2"/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960" y="1080770"/>
            <a:ext cx="2783840" cy="368681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grpSp>
        <p:nvGrpSpPr>
          <p:cNvPr id="32772" name="组合 29"/>
          <p:cNvGrpSpPr/>
          <p:nvPr/>
        </p:nvGrpSpPr>
        <p:grpSpPr bwMode="auto">
          <a:xfrm>
            <a:off x="1857376" y="2411017"/>
            <a:ext cx="5929313" cy="1544241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32775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32776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32781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87814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32777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列表的分类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605">
                <a:sym typeface="+mn-ea"/>
              </a:rPr>
              <a:t>无序列表</a:t>
            </a:r>
            <a:endParaRPr lang="en-US" altLang="zh-CN" sz="2605"/>
          </a:p>
          <a:p>
            <a:pPr lvl="0"/>
            <a:r>
              <a:rPr lang="zh-CN" altLang="en-US" sz="2605">
                <a:sym typeface="+mn-ea"/>
              </a:rPr>
              <a:t>有序列表</a:t>
            </a:r>
            <a:endParaRPr lang="en-US" altLang="zh-CN" sz="2605"/>
          </a:p>
          <a:p>
            <a:pPr lvl="0"/>
            <a:r>
              <a:rPr lang="zh-CN" altLang="en-US" sz="2605">
                <a:sym typeface="+mn-ea"/>
              </a:rPr>
              <a:t>定义列表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列表的应用</a:t>
            </a:r>
            <a:r>
              <a:rPr lang="en-US" altLang="zh-CN"/>
              <a:t>3-1</a:t>
            </a:r>
          </a:p>
        </p:txBody>
      </p:sp>
      <p:sp>
        <p:nvSpPr>
          <p:cNvPr id="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无序列表</a:t>
            </a:r>
          </a:p>
        </p:txBody>
      </p:sp>
      <p:sp>
        <p:nvSpPr>
          <p:cNvPr id="36" name="AutoShape 5"/>
          <p:cNvSpPr>
            <a:spLocks noChangeArrowheads="1"/>
          </p:cNvSpPr>
          <p:nvPr/>
        </p:nvSpPr>
        <p:spPr bwMode="auto">
          <a:xfrm>
            <a:off x="1330388" y="2025009"/>
            <a:ext cx="2571768" cy="199138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it-IT" altLang="zh-CN" sz="1350" b="1" dirty="0">
                <a:solidFill>
                  <a:schemeClr val="accent5">
                    <a:lumMod val="10000"/>
                  </a:schemeClr>
                </a:solidFill>
              </a:rPr>
              <a:t>&lt;ul&gt;</a:t>
            </a:r>
          </a:p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it-IT" altLang="zh-CN" sz="1350" b="1" dirty="0">
                <a:solidFill>
                  <a:schemeClr val="accent5">
                    <a:lumMod val="10000"/>
                  </a:schemeClr>
                </a:solidFill>
              </a:rPr>
              <a:t>      &lt;li&gt;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</a:rPr>
              <a:t>范冰冰演藏族女孩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&lt;/</a:t>
            </a:r>
            <a:r>
              <a:rPr lang="it-IT" altLang="zh-CN" sz="1350" b="1" dirty="0">
                <a:solidFill>
                  <a:schemeClr val="accent5">
                    <a:lumMod val="10000"/>
                  </a:schemeClr>
                </a:solidFill>
              </a:rPr>
              <a:t>li&gt;</a:t>
            </a:r>
          </a:p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it-IT" altLang="zh-CN" sz="1350" b="1" dirty="0">
                <a:solidFill>
                  <a:schemeClr val="accent5">
                    <a:lumMod val="10000"/>
                  </a:schemeClr>
                </a:solidFill>
              </a:rPr>
              <a:t>      &lt;li&gt;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</a:rPr>
              <a:t>撞死两个人后自拍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&lt;/</a:t>
            </a:r>
            <a:r>
              <a:rPr lang="it-IT" altLang="zh-CN" sz="1350" b="1" dirty="0">
                <a:solidFill>
                  <a:schemeClr val="accent5">
                    <a:lumMod val="10000"/>
                  </a:schemeClr>
                </a:solidFill>
              </a:rPr>
              <a:t>li&gt;</a:t>
            </a:r>
          </a:p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it-IT" altLang="zh-CN" sz="1350" b="1" dirty="0">
                <a:solidFill>
                  <a:schemeClr val="accent5">
                    <a:lumMod val="10000"/>
                  </a:schemeClr>
                </a:solidFill>
              </a:rPr>
              <a:t>      &lt;li&gt;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</a:rPr>
              <a:t>诗隆甜蜜出游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&lt;/</a:t>
            </a:r>
            <a:r>
              <a:rPr lang="it-IT" altLang="zh-CN" sz="1350" b="1" dirty="0">
                <a:solidFill>
                  <a:schemeClr val="accent5">
                    <a:lumMod val="10000"/>
                  </a:schemeClr>
                </a:solidFill>
              </a:rPr>
              <a:t>li&gt;</a:t>
            </a:r>
          </a:p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it-IT" altLang="zh-CN" sz="1350" b="1" dirty="0">
                <a:solidFill>
                  <a:schemeClr val="accent5">
                    <a:lumMod val="10000"/>
                  </a:schemeClr>
                </a:solidFill>
              </a:rPr>
              <a:t>      &lt;li&gt;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</a:rPr>
              <a:t>一线城市楼市退烧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&lt;/</a:t>
            </a:r>
            <a:r>
              <a:rPr lang="it-IT" altLang="zh-CN" sz="1350" b="1" dirty="0">
                <a:solidFill>
                  <a:schemeClr val="accent5">
                    <a:lumMod val="10000"/>
                  </a:schemeClr>
                </a:solidFill>
              </a:rPr>
              <a:t>li&gt;</a:t>
            </a:r>
          </a:p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it-IT" altLang="zh-CN" sz="1350" b="1" dirty="0">
                <a:solidFill>
                  <a:schemeClr val="accent5">
                    <a:lumMod val="10000"/>
                  </a:schemeClr>
                </a:solidFill>
              </a:rPr>
              <a:t> </a:t>
            </a:r>
            <a:r>
              <a:rPr lang="it-IT" altLang="zh-CN" sz="1350" b="1" dirty="0" smtClean="0">
                <a:solidFill>
                  <a:schemeClr val="accent5">
                    <a:lumMod val="10000"/>
                  </a:schemeClr>
                </a:solidFill>
              </a:rPr>
              <a:t>&lt;/</a:t>
            </a:r>
            <a:r>
              <a:rPr lang="it-IT" altLang="zh-CN" sz="1350" b="1" dirty="0">
                <a:solidFill>
                  <a:schemeClr val="accent5">
                    <a:lumMod val="10000"/>
                  </a:schemeClr>
                </a:solidFill>
              </a:rPr>
              <a:t>ul&gt;</a:t>
            </a:r>
          </a:p>
          <a:p>
            <a:pPr algn="l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endParaRPr lang="it-IT" altLang="zh-CN" sz="1350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endParaRPr lang="it-IT" altLang="zh-CN" sz="1350" b="1" dirty="0" smtClean="0">
              <a:solidFill>
                <a:schemeClr val="accent5">
                  <a:lumMod val="10000"/>
                </a:schemeClr>
              </a:solidFill>
            </a:endParaRPr>
          </a:p>
        </p:txBody>
      </p:sp>
      <p:cxnSp>
        <p:nvCxnSpPr>
          <p:cNvPr id="38" name="直接箭头连接符 37"/>
          <p:cNvCxnSpPr>
            <a:stCxn id="15" idx="1"/>
          </p:cNvCxnSpPr>
          <p:nvPr/>
        </p:nvCxnSpPr>
        <p:spPr bwMode="auto">
          <a:xfrm flipH="1">
            <a:off x="1835785" y="1769745"/>
            <a:ext cx="471805" cy="441960"/>
          </a:xfrm>
          <a:prstGeom prst="straightConnector1">
            <a:avLst/>
          </a:prstGeom>
          <a:solidFill>
            <a:srgbClr val="00C77A"/>
          </a:solidFill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 bwMode="auto">
          <a:xfrm flipH="1" flipV="1">
            <a:off x="1835785" y="3597910"/>
            <a:ext cx="360045" cy="485775"/>
          </a:xfrm>
          <a:prstGeom prst="straightConnector1">
            <a:avLst/>
          </a:prstGeom>
          <a:solidFill>
            <a:srgbClr val="00C77A"/>
          </a:solidFill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199" y="2025015"/>
            <a:ext cx="2492693" cy="188595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77545" y="1769745"/>
            <a:ext cx="436880" cy="531495"/>
            <a:chOff x="5589" y="3816"/>
            <a:chExt cx="688" cy="837"/>
          </a:xfrm>
        </p:grpSpPr>
        <p:sp>
          <p:nvSpPr>
            <p:cNvPr id="56" name="TextBox 65"/>
            <p:cNvSpPr txBox="1"/>
            <p:nvPr/>
          </p:nvSpPr>
          <p:spPr>
            <a:xfrm>
              <a:off x="5589" y="4267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57" name="图片 56" descr="C:\Users\Lenovo\Desktop\icon\电脑.png电脑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5713" y="3816"/>
              <a:ext cx="440" cy="439"/>
            </a:xfrm>
            <a:prstGeom prst="rect">
              <a:avLst/>
            </a:prstGeom>
          </p:spPr>
        </p:pic>
      </p:grpSp>
      <p:sp>
        <p:nvSpPr>
          <p:cNvPr id="15" name="AutoShape 9"/>
          <p:cNvSpPr>
            <a:spLocks noChangeArrowheads="1"/>
          </p:cNvSpPr>
          <p:nvPr/>
        </p:nvSpPr>
        <p:spPr bwMode="auto">
          <a:xfrm>
            <a:off x="2307590" y="1604010"/>
            <a:ext cx="1461770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kern="0" dirty="0" smtClean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  <a:sym typeface="+mn-ea"/>
              </a:rPr>
              <a:t>声明无序列表</a:t>
            </a:r>
            <a:endParaRPr lang="zh-CN" altLang="en-US" sz="1350" b="1" strike="noStrike" noProof="1">
              <a:solidFill>
                <a:schemeClr val="bg1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" name="AutoShape 9"/>
          <p:cNvSpPr>
            <a:spLocks noChangeArrowheads="1"/>
          </p:cNvSpPr>
          <p:nvPr/>
        </p:nvSpPr>
        <p:spPr bwMode="auto">
          <a:xfrm>
            <a:off x="1720850" y="4083685"/>
            <a:ext cx="1461770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kern="0" dirty="0" smtClean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  <a:sym typeface="+mn-ea"/>
              </a:rPr>
              <a:t>声明列表项</a:t>
            </a:r>
            <a:endParaRPr lang="zh-CN" altLang="en-US" sz="1350" b="1" strike="noStrike" noProof="1">
              <a:solidFill>
                <a:schemeClr val="bg1"/>
              </a:solidFill>
              <a:latin typeface="+mn-lt"/>
              <a:ea typeface="黑体" panose="0201060906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256790" y="4508500"/>
            <a:ext cx="4497705" cy="427990"/>
            <a:chOff x="1403648" y="3795886"/>
            <a:chExt cx="5714808" cy="321469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31" name="Picture 8" descr="说话气泡ne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13"/>
            <p:cNvSpPr txBox="1"/>
            <p:nvPr/>
          </p:nvSpPr>
          <p:spPr bwMode="auto">
            <a:xfrm>
              <a:off x="2243563" y="3829273"/>
              <a:ext cx="4874893" cy="25326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600" b="1" noProof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演示示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例</a:t>
              </a:r>
              <a:r>
                <a:rPr lang="en-US" altLang="zh-CN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13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：无序列表</a:t>
              </a:r>
              <a:endParaRPr lang="en-US" altLang="zh-CN" sz="1600" b="1" spc="300" noProof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endParaRPr>
            </a:p>
          </p:txBody>
        </p:sp>
      </p:grp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列表的应用</a:t>
            </a:r>
            <a:r>
              <a:rPr lang="en-US" altLang="zh-CN"/>
              <a:t>3-2</a:t>
            </a:r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有序列表</a:t>
            </a:r>
            <a:endParaRPr lang="zh-CN" altLang="en-US" dirty="0"/>
          </a:p>
        </p:txBody>
      </p:sp>
      <p:sp>
        <p:nvSpPr>
          <p:cNvPr id="24" name="AutoShape 5"/>
          <p:cNvSpPr>
            <a:spLocks noChangeArrowheads="1"/>
          </p:cNvSpPr>
          <p:nvPr/>
        </p:nvSpPr>
        <p:spPr bwMode="auto">
          <a:xfrm>
            <a:off x="1274190" y="2128355"/>
            <a:ext cx="2678924" cy="1928826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it-IT" altLang="zh-CN" sz="1350" b="1" dirty="0">
                <a:solidFill>
                  <a:schemeClr val="accent5">
                    <a:lumMod val="10000"/>
                  </a:schemeClr>
                </a:solidFill>
              </a:rPr>
              <a:t>&lt;ol&gt;</a:t>
            </a:r>
          </a:p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it-IT" altLang="zh-CN" sz="1350" b="1" dirty="0">
                <a:solidFill>
                  <a:schemeClr val="accent5">
                    <a:lumMod val="10000"/>
                  </a:schemeClr>
                </a:solidFill>
              </a:rPr>
              <a:t>  &lt;li&gt;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</a:rPr>
              <a:t>范冰冰演藏族女孩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&lt;/</a:t>
            </a:r>
            <a:r>
              <a:rPr lang="it-IT" altLang="zh-CN" sz="1350" b="1" dirty="0">
                <a:solidFill>
                  <a:schemeClr val="accent5">
                    <a:lumMod val="10000"/>
                  </a:schemeClr>
                </a:solidFill>
              </a:rPr>
              <a:t>li&gt;</a:t>
            </a:r>
          </a:p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it-IT" altLang="zh-CN" sz="1350" b="1" dirty="0">
                <a:solidFill>
                  <a:schemeClr val="accent5">
                    <a:lumMod val="10000"/>
                  </a:schemeClr>
                </a:solidFill>
              </a:rPr>
              <a:t>  &lt;li&gt;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</a:rPr>
              <a:t>撞死两个人后自拍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&lt;/</a:t>
            </a:r>
            <a:r>
              <a:rPr lang="it-IT" altLang="zh-CN" sz="1350" b="1" dirty="0">
                <a:solidFill>
                  <a:schemeClr val="accent5">
                    <a:lumMod val="10000"/>
                  </a:schemeClr>
                </a:solidFill>
              </a:rPr>
              <a:t>li&gt;</a:t>
            </a:r>
          </a:p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it-IT" altLang="zh-CN" sz="1350" b="1" dirty="0">
                <a:solidFill>
                  <a:schemeClr val="accent5">
                    <a:lumMod val="10000"/>
                  </a:schemeClr>
                </a:solidFill>
              </a:rPr>
              <a:t>  &lt;li&gt;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</a:rPr>
              <a:t>诗隆甜蜜出游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&lt;/</a:t>
            </a:r>
            <a:r>
              <a:rPr lang="it-IT" altLang="zh-CN" sz="1350" b="1" dirty="0">
                <a:solidFill>
                  <a:schemeClr val="accent5">
                    <a:lumMod val="10000"/>
                  </a:schemeClr>
                </a:solidFill>
              </a:rPr>
              <a:t>li&gt;</a:t>
            </a:r>
          </a:p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it-IT" altLang="zh-CN" sz="1350" b="1" dirty="0">
                <a:solidFill>
                  <a:schemeClr val="accent5">
                    <a:lumMod val="10000"/>
                  </a:schemeClr>
                </a:solidFill>
              </a:rPr>
              <a:t>  &lt;li&gt;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</a:rPr>
              <a:t>一线城市楼市退烧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&lt;/</a:t>
            </a:r>
            <a:r>
              <a:rPr lang="it-IT" altLang="zh-CN" sz="1350" b="1" dirty="0">
                <a:solidFill>
                  <a:schemeClr val="accent5">
                    <a:lumMod val="10000"/>
                  </a:schemeClr>
                </a:solidFill>
              </a:rPr>
              <a:t>li&gt;</a:t>
            </a:r>
          </a:p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it-IT" altLang="zh-CN" sz="1350" b="1" dirty="0">
                <a:solidFill>
                  <a:schemeClr val="accent5">
                    <a:lumMod val="10000"/>
                  </a:schemeClr>
                </a:solidFill>
              </a:rPr>
              <a:t>&lt;/ol&gt;</a:t>
            </a:r>
          </a:p>
          <a:p>
            <a:pPr algn="l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endParaRPr lang="it-IT" altLang="zh-CN" sz="1350" b="1" dirty="0" smtClean="0">
              <a:solidFill>
                <a:schemeClr val="accent5">
                  <a:lumMod val="10000"/>
                </a:schemeClr>
              </a:solidFill>
            </a:endParaRPr>
          </a:p>
          <a:p>
            <a:pPr algn="l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endParaRPr lang="it-IT" altLang="zh-CN" sz="1350" b="1" dirty="0" smtClean="0">
              <a:solidFill>
                <a:schemeClr val="accent5">
                  <a:lumMod val="10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315" y="2171224"/>
            <a:ext cx="2492693" cy="188595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77545" y="1769745"/>
            <a:ext cx="436880" cy="531495"/>
            <a:chOff x="5589" y="3816"/>
            <a:chExt cx="688" cy="837"/>
          </a:xfrm>
        </p:grpSpPr>
        <p:sp>
          <p:nvSpPr>
            <p:cNvPr id="56" name="TextBox 65"/>
            <p:cNvSpPr txBox="1"/>
            <p:nvPr/>
          </p:nvSpPr>
          <p:spPr>
            <a:xfrm>
              <a:off x="5589" y="4267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57" name="图片 56" descr="C:\Users\Lenovo\Desktop\icon\电脑.png电脑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5713" y="3816"/>
              <a:ext cx="440" cy="439"/>
            </a:xfrm>
            <a:prstGeom prst="rect">
              <a:avLst/>
            </a:prstGeom>
          </p:spPr>
        </p:pic>
      </p:grpSp>
      <p:cxnSp>
        <p:nvCxnSpPr>
          <p:cNvPr id="38" name="直接箭头连接符 37"/>
          <p:cNvCxnSpPr>
            <a:stCxn id="15" idx="1"/>
          </p:cNvCxnSpPr>
          <p:nvPr/>
        </p:nvCxnSpPr>
        <p:spPr bwMode="auto">
          <a:xfrm flipH="1">
            <a:off x="1620520" y="1841500"/>
            <a:ext cx="471805" cy="441960"/>
          </a:xfrm>
          <a:prstGeom prst="straightConnector1">
            <a:avLst/>
          </a:prstGeom>
          <a:solidFill>
            <a:srgbClr val="00C77A"/>
          </a:solidFill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 bwMode="auto">
          <a:xfrm flipH="1" flipV="1">
            <a:off x="1620520" y="3669665"/>
            <a:ext cx="360045" cy="485775"/>
          </a:xfrm>
          <a:prstGeom prst="straightConnector1">
            <a:avLst/>
          </a:prstGeom>
          <a:solidFill>
            <a:srgbClr val="00C77A"/>
          </a:solidFill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AutoShape 9"/>
          <p:cNvSpPr>
            <a:spLocks noChangeArrowheads="1"/>
          </p:cNvSpPr>
          <p:nvPr/>
        </p:nvSpPr>
        <p:spPr bwMode="auto">
          <a:xfrm>
            <a:off x="2092325" y="1675765"/>
            <a:ext cx="1461770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kern="0" dirty="0" smtClean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  <a:sym typeface="+mn-ea"/>
              </a:rPr>
              <a:t>声明无序列表</a:t>
            </a:r>
            <a:endParaRPr lang="zh-CN" altLang="en-US" sz="1350" b="1" strike="noStrike" noProof="1">
              <a:solidFill>
                <a:schemeClr val="bg1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" name="AutoShape 9"/>
          <p:cNvSpPr>
            <a:spLocks noChangeArrowheads="1"/>
          </p:cNvSpPr>
          <p:nvPr/>
        </p:nvSpPr>
        <p:spPr bwMode="auto">
          <a:xfrm>
            <a:off x="1505585" y="4155440"/>
            <a:ext cx="1461770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kern="0" dirty="0" smtClean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  <a:sym typeface="+mn-ea"/>
              </a:rPr>
              <a:t>声明列表项</a:t>
            </a:r>
            <a:endParaRPr lang="zh-CN" altLang="en-US" sz="1350" b="1" strike="noStrike" noProof="1">
              <a:solidFill>
                <a:schemeClr val="bg1"/>
              </a:solidFill>
              <a:latin typeface="+mn-lt"/>
              <a:ea typeface="黑体" panose="0201060906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256790" y="4580255"/>
            <a:ext cx="4497705" cy="427990"/>
            <a:chOff x="1403648" y="3795886"/>
            <a:chExt cx="5714808" cy="321469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2" name="Picture 8" descr="说话气泡ne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3"/>
            <p:cNvSpPr txBox="1"/>
            <p:nvPr/>
          </p:nvSpPr>
          <p:spPr bwMode="auto">
            <a:xfrm>
              <a:off x="2243563" y="3829273"/>
              <a:ext cx="4874893" cy="25326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600" b="1" noProof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演示示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例</a:t>
              </a:r>
              <a:r>
                <a:rPr lang="en-US" altLang="zh-CN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14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：有序列表</a:t>
              </a:r>
              <a:endParaRPr lang="en-US" altLang="zh-CN" sz="1600" b="1" spc="300" noProof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endParaRPr>
            </a:p>
          </p:txBody>
        </p:sp>
      </p:grpSp>
      <p:sp>
        <p:nvSpPr>
          <p:cNvPr id="14" name="灯片编号占位符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列表的应用</a:t>
            </a:r>
            <a:r>
              <a:rPr lang="en-US" altLang="zh-CN"/>
              <a:t>3-3</a:t>
            </a:r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定义列表</a:t>
            </a:r>
            <a:endParaRPr lang="zh-CN" altLang="en-US" dirty="0"/>
          </a:p>
        </p:txBody>
      </p:sp>
      <p:sp>
        <p:nvSpPr>
          <p:cNvPr id="24" name="AutoShape 5"/>
          <p:cNvSpPr>
            <a:spLocks noChangeArrowheads="1"/>
          </p:cNvSpPr>
          <p:nvPr/>
        </p:nvSpPr>
        <p:spPr bwMode="auto">
          <a:xfrm>
            <a:off x="1090118" y="2144785"/>
            <a:ext cx="3053975" cy="1928826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&lt;dl&gt;</a:t>
            </a:r>
          </a:p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    &lt;</a:t>
            </a:r>
            <a:r>
              <a:rPr lang="en-US" altLang="zh-CN" sz="1350" b="1" dirty="0" err="1">
                <a:solidFill>
                  <a:schemeClr val="accent5">
                    <a:lumMod val="10000"/>
                  </a:schemeClr>
                </a:solidFill>
              </a:rPr>
              <a:t>dt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&gt;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</a:rPr>
              <a:t>水果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&lt;/</a:t>
            </a:r>
            <a:r>
              <a:rPr lang="en-US" altLang="zh-CN" sz="1350" b="1" dirty="0" err="1">
                <a:solidFill>
                  <a:schemeClr val="accent5">
                    <a:lumMod val="10000"/>
                  </a:schemeClr>
                </a:solidFill>
              </a:rPr>
              <a:t>dt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&gt;</a:t>
            </a:r>
          </a:p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    &lt;</a:t>
            </a:r>
            <a:r>
              <a:rPr lang="en-US" altLang="zh-CN" sz="1350" b="1" dirty="0" err="1">
                <a:solidFill>
                  <a:schemeClr val="accent5">
                    <a:lumMod val="10000"/>
                  </a:schemeClr>
                </a:solidFill>
              </a:rPr>
              <a:t>dd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&gt;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</a:rPr>
              <a:t>苹果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&lt;/</a:t>
            </a:r>
            <a:r>
              <a:rPr lang="en-US" altLang="zh-CN" sz="1350" b="1" dirty="0" err="1">
                <a:solidFill>
                  <a:schemeClr val="accent5">
                    <a:lumMod val="10000"/>
                  </a:schemeClr>
                </a:solidFill>
              </a:rPr>
              <a:t>dd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&gt;</a:t>
            </a:r>
          </a:p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    &lt;</a:t>
            </a:r>
            <a:r>
              <a:rPr lang="en-US" altLang="zh-CN" sz="1350" b="1" dirty="0" err="1">
                <a:solidFill>
                  <a:schemeClr val="accent5">
                    <a:lumMod val="10000"/>
                  </a:schemeClr>
                </a:solidFill>
              </a:rPr>
              <a:t>dd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&gt;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</a:rPr>
              <a:t>桃子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&lt;/</a:t>
            </a:r>
            <a:r>
              <a:rPr lang="en-US" altLang="zh-CN" sz="1350" b="1" dirty="0" err="1">
                <a:solidFill>
                  <a:schemeClr val="accent5">
                    <a:lumMod val="10000"/>
                  </a:schemeClr>
                </a:solidFill>
              </a:rPr>
              <a:t>dd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&gt;</a:t>
            </a:r>
          </a:p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    &lt;</a:t>
            </a:r>
            <a:r>
              <a:rPr lang="en-US" altLang="zh-CN" sz="1350" b="1" dirty="0" err="1">
                <a:solidFill>
                  <a:schemeClr val="accent5">
                    <a:lumMod val="10000"/>
                  </a:schemeClr>
                </a:solidFill>
              </a:rPr>
              <a:t>dd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&gt;</a:t>
            </a:r>
            <a:r>
              <a:rPr lang="zh-CN" altLang="en-US" sz="1350" b="1" dirty="0">
                <a:solidFill>
                  <a:schemeClr val="accent5">
                    <a:lumMod val="10000"/>
                  </a:schemeClr>
                </a:solidFill>
              </a:rPr>
              <a:t>李子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&lt;/</a:t>
            </a:r>
            <a:r>
              <a:rPr lang="en-US" altLang="zh-CN" sz="1350" b="1" dirty="0" err="1">
                <a:solidFill>
                  <a:schemeClr val="accent5">
                    <a:lumMod val="10000"/>
                  </a:schemeClr>
                </a:solidFill>
              </a:rPr>
              <a:t>dd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&gt;</a:t>
            </a:r>
          </a:p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</a:rPr>
              <a:t>&lt;/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dl&gt;</a:t>
            </a:r>
          </a:p>
          <a:p>
            <a:pPr algn="l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endParaRPr lang="it-IT" altLang="zh-CN" sz="1350" b="1" dirty="0" smtClean="0">
              <a:solidFill>
                <a:schemeClr val="accent5">
                  <a:lumMod val="10000"/>
                </a:schemeClr>
              </a:solidFill>
            </a:endParaRPr>
          </a:p>
        </p:txBody>
      </p:sp>
      <p:cxnSp>
        <p:nvCxnSpPr>
          <p:cNvPr id="28" name="直接箭头连接符 27"/>
          <p:cNvCxnSpPr>
            <a:stCxn id="29" idx="1"/>
          </p:cNvCxnSpPr>
          <p:nvPr/>
        </p:nvCxnSpPr>
        <p:spPr bwMode="auto">
          <a:xfrm rot="10800000" flipV="1">
            <a:off x="2489765" y="2501379"/>
            <a:ext cx="428628" cy="114659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425" y="1930718"/>
            <a:ext cx="2492693" cy="2171224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77545" y="1769745"/>
            <a:ext cx="436880" cy="531495"/>
            <a:chOff x="5589" y="3816"/>
            <a:chExt cx="688" cy="837"/>
          </a:xfrm>
        </p:grpSpPr>
        <p:sp>
          <p:nvSpPr>
            <p:cNvPr id="56" name="TextBox 65"/>
            <p:cNvSpPr txBox="1"/>
            <p:nvPr/>
          </p:nvSpPr>
          <p:spPr>
            <a:xfrm>
              <a:off x="5589" y="4267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57" name="图片 56" descr="C:\Users\Lenovo\Desktop\icon\电脑.png电脑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5713" y="3816"/>
              <a:ext cx="440" cy="439"/>
            </a:xfrm>
            <a:prstGeom prst="rect">
              <a:avLst/>
            </a:prstGeom>
          </p:spPr>
        </p:pic>
      </p:grpSp>
      <p:cxnSp>
        <p:nvCxnSpPr>
          <p:cNvPr id="38" name="直接箭头连接符 37"/>
          <p:cNvCxnSpPr>
            <a:stCxn id="15" idx="1"/>
          </p:cNvCxnSpPr>
          <p:nvPr/>
        </p:nvCxnSpPr>
        <p:spPr bwMode="auto">
          <a:xfrm flipH="1">
            <a:off x="1475740" y="1841500"/>
            <a:ext cx="616585" cy="514350"/>
          </a:xfrm>
          <a:prstGeom prst="straightConnector1">
            <a:avLst/>
          </a:prstGeom>
          <a:solidFill>
            <a:srgbClr val="00C77A"/>
          </a:solidFill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 bwMode="auto">
          <a:xfrm flipH="1" flipV="1">
            <a:off x="1619250" y="3651885"/>
            <a:ext cx="361315" cy="503555"/>
          </a:xfrm>
          <a:prstGeom prst="straightConnector1">
            <a:avLst/>
          </a:prstGeom>
          <a:solidFill>
            <a:srgbClr val="00C77A"/>
          </a:solidFill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AutoShape 9"/>
          <p:cNvSpPr>
            <a:spLocks noChangeArrowheads="1"/>
          </p:cNvSpPr>
          <p:nvPr/>
        </p:nvSpPr>
        <p:spPr bwMode="auto">
          <a:xfrm>
            <a:off x="2092325" y="1675765"/>
            <a:ext cx="1461770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kern="0" dirty="0" smtClean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  <a:sym typeface="+mn-ea"/>
              </a:rPr>
              <a:t>声明定义列表</a:t>
            </a:r>
            <a:endParaRPr lang="zh-CN" altLang="en-US" sz="1350" b="1" strike="noStrike" noProof="1">
              <a:solidFill>
                <a:schemeClr val="bg1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3" name="AutoShape 9"/>
          <p:cNvSpPr>
            <a:spLocks noChangeArrowheads="1"/>
          </p:cNvSpPr>
          <p:nvPr/>
        </p:nvSpPr>
        <p:spPr bwMode="auto">
          <a:xfrm>
            <a:off x="1505585" y="4155440"/>
            <a:ext cx="1461770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kern="0" dirty="0" smtClean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  <a:sym typeface="+mn-ea"/>
              </a:rPr>
              <a:t>定义列表项内容</a:t>
            </a:r>
            <a:endParaRPr lang="zh-CN" altLang="en-US" sz="1350" b="1" strike="noStrike" noProof="1">
              <a:solidFill>
                <a:schemeClr val="bg1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2895600" y="2282825"/>
            <a:ext cx="1142365" cy="333617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kern="0" dirty="0" smtClean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  <a:sym typeface="+mn-ea"/>
              </a:rPr>
              <a:t>声明列表项</a:t>
            </a:r>
            <a:endParaRPr lang="zh-CN" altLang="en-US" sz="1350" b="1" strike="noStrike" noProof="1">
              <a:solidFill>
                <a:schemeClr val="bg1"/>
              </a:solidFill>
              <a:latin typeface="+mn-lt"/>
              <a:ea typeface="黑体" panose="0201060906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256790" y="4580255"/>
            <a:ext cx="4497705" cy="427990"/>
            <a:chOff x="1403648" y="3795886"/>
            <a:chExt cx="5714808" cy="321469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3" name="Picture 8" descr="说话气泡ne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 bwMode="auto">
            <a:xfrm>
              <a:off x="2243563" y="3829273"/>
              <a:ext cx="4874893" cy="25326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600" b="1" noProof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演示示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例</a:t>
              </a:r>
              <a:r>
                <a:rPr lang="en-US" altLang="zh-CN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15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：定义列表</a:t>
              </a:r>
              <a:endParaRPr lang="en-US" altLang="zh-CN" sz="1600" b="1" spc="300" noProof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endParaRPr>
            </a:p>
          </p:txBody>
        </p:sp>
      </p:grpSp>
      <p:sp>
        <p:nvSpPr>
          <p:cNvPr id="17" name="灯片编号占位符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表格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z="2400">
                <a:sym typeface="+mn-ea"/>
              </a:rPr>
              <a:t>为什么使用表格</a:t>
            </a:r>
            <a:endParaRPr lang="en-US" altLang="zh-CN" sz="2400"/>
          </a:p>
          <a:p>
            <a:pPr lvl="1"/>
            <a:r>
              <a:rPr lang="zh-CN" altLang="en-US" sz="2400">
                <a:sym typeface="+mn-ea"/>
              </a:rPr>
              <a:t>简单通用</a:t>
            </a:r>
            <a:endParaRPr lang="en-US" altLang="zh-CN" sz="2400"/>
          </a:p>
          <a:p>
            <a:pPr lvl="1"/>
            <a:r>
              <a:rPr lang="zh-CN" altLang="en-US" sz="2400">
                <a:sym typeface="+mn-ea"/>
              </a:rPr>
              <a:t>结构稳定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27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表格的基本语法</a:t>
            </a:r>
            <a:endParaRPr lang="zh-CN" altLang="en-US" dirty="0"/>
          </a:p>
        </p:txBody>
      </p:sp>
      <p:sp>
        <p:nvSpPr>
          <p:cNvPr id="506884" name="AutoShape 4"/>
          <p:cNvSpPr>
            <a:spLocks noChangeArrowheads="1"/>
          </p:cNvSpPr>
          <p:nvPr/>
        </p:nvSpPr>
        <p:spPr bwMode="auto">
          <a:xfrm>
            <a:off x="851535" y="1478280"/>
            <a:ext cx="4523423" cy="3005954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&lt;table&gt;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&lt;tr&gt;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&lt;th&gt;1行1列的标题&lt;/th&gt;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... ...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&lt;/tr&gt;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&lt;tr&gt;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&lt;td&gt;1行1列的单元格&lt;/td&gt;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... ...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&lt;/tr&gt;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&lt;tr&gt;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&lt;td&gt;2行1列的单元格&lt;/td&gt;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... ...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&lt;/tr&gt;</a:t>
            </a:r>
          </a:p>
          <a:p>
            <a:pPr algn="l"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&lt;/table&gt;</a:t>
            </a:r>
          </a:p>
        </p:txBody>
      </p:sp>
      <p:cxnSp>
        <p:nvCxnSpPr>
          <p:cNvPr id="13" name="直接箭头连接符 12"/>
          <p:cNvCxnSpPr/>
          <p:nvPr/>
        </p:nvCxnSpPr>
        <p:spPr>
          <a:xfrm rot="10800000" flipV="1">
            <a:off x="1220137" y="1236959"/>
            <a:ext cx="642942" cy="343707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6" idx="1"/>
          </p:cNvCxnSpPr>
          <p:nvPr/>
        </p:nvCxnSpPr>
        <p:spPr>
          <a:xfrm flipH="1">
            <a:off x="1403985" y="1681480"/>
            <a:ext cx="868680" cy="97790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rot="10800000" flipV="1">
            <a:off x="2982434" y="2467195"/>
            <a:ext cx="642942" cy="343707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370" y="1478280"/>
            <a:ext cx="3270885" cy="243776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70510" y="922655"/>
            <a:ext cx="436880" cy="549275"/>
            <a:chOff x="4662" y="3788"/>
            <a:chExt cx="688" cy="865"/>
          </a:xfrm>
        </p:grpSpPr>
        <p:sp>
          <p:nvSpPr>
            <p:cNvPr id="54" name="TextBox 65"/>
            <p:cNvSpPr txBox="1"/>
            <p:nvPr/>
          </p:nvSpPr>
          <p:spPr>
            <a:xfrm>
              <a:off x="4662" y="4267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55" name="图片 54" descr="C:\Users\Lenovo\Desktop\icon\书籍.png书籍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4758" y="3788"/>
              <a:ext cx="495" cy="495"/>
            </a:xfrm>
            <a:prstGeom prst="rect">
              <a:avLst/>
            </a:prstGeom>
          </p:spPr>
        </p:pic>
      </p:grp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1863090" y="903605"/>
            <a:ext cx="953135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表格标签</a:t>
            </a:r>
          </a:p>
        </p:txBody>
      </p:sp>
      <p:sp>
        <p:nvSpPr>
          <p:cNvPr id="3" name="AutoShape 9"/>
          <p:cNvSpPr>
            <a:spLocks noChangeArrowheads="1"/>
          </p:cNvSpPr>
          <p:nvPr/>
        </p:nvSpPr>
        <p:spPr bwMode="auto">
          <a:xfrm>
            <a:off x="2272665" y="1531620"/>
            <a:ext cx="791845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行标签</a:t>
            </a: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3613150" y="2317115"/>
            <a:ext cx="1118870" cy="33342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单元格标签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256790" y="4580255"/>
            <a:ext cx="4497705" cy="427990"/>
            <a:chOff x="1403648" y="3795886"/>
            <a:chExt cx="5714808" cy="321469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5" name="Picture 8" descr="说话气泡ne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3"/>
            <p:cNvSpPr txBox="1"/>
            <p:nvPr/>
          </p:nvSpPr>
          <p:spPr bwMode="auto">
            <a:xfrm>
              <a:off x="2243563" y="3829273"/>
              <a:ext cx="4874893" cy="25326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600" b="1" noProof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演示示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例</a:t>
              </a:r>
              <a:r>
                <a:rPr lang="en-US" altLang="zh-CN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16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：基本表格</a:t>
              </a:r>
              <a:endParaRPr lang="en-US" altLang="zh-CN" sz="1600" b="1" spc="300" noProof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endParaRPr>
            </a:p>
          </p:txBody>
        </p:sp>
      </p:grpSp>
      <p:sp>
        <p:nvSpPr>
          <p:cNvPr id="17" name="灯片编号占位符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r>
              <a:rPr lang="en-US" altLang="zh-CN" dirty="0"/>
              <a:t>/42</a:t>
            </a:r>
            <a:endParaRPr lang="en-US" dirty="0"/>
          </a:p>
        </p:txBody>
      </p:sp>
      <p:cxnSp>
        <p:nvCxnSpPr>
          <p:cNvPr id="2" name="直接箭头连接符 1"/>
          <p:cNvCxnSpPr/>
          <p:nvPr/>
        </p:nvCxnSpPr>
        <p:spPr>
          <a:xfrm flipH="1">
            <a:off x="2982595" y="1929130"/>
            <a:ext cx="868680" cy="97790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3851275" y="1779270"/>
            <a:ext cx="1055370" cy="333635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标题标签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12" grpId="0" bldLvl="0" animBg="1"/>
      <p:bldP spid="6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表单在网页中的应用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大家在上网时，看到的表单在网页中的应用有哪些？</a:t>
            </a:r>
            <a:endParaRPr lang="en-US" altLang="zh-CN"/>
          </a:p>
          <a:p>
            <a:pPr lvl="1"/>
            <a:r>
              <a:rPr lang="zh-CN" altLang="en-US"/>
              <a:t>登录</a:t>
            </a:r>
            <a:endParaRPr lang="en-US" altLang="zh-CN"/>
          </a:p>
          <a:p>
            <a:pPr lvl="1"/>
            <a:r>
              <a:rPr lang="zh-CN" altLang="en-US"/>
              <a:t>注册</a:t>
            </a:r>
            <a:endParaRPr lang="zh-CN" altLang="en-US" smtClean="0"/>
          </a:p>
        </p:txBody>
      </p:sp>
      <p:pic>
        <p:nvPicPr>
          <p:cNvPr id="2050" name="Picture 2" descr="C:\Users\yaling.he\Desktop\Chapter03截图\Chapter03截图\图3.38　完善人人网注册页面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623" y="1678305"/>
            <a:ext cx="1719263" cy="316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242570" y="866775"/>
            <a:ext cx="436880" cy="549275"/>
            <a:chOff x="495" y="1478"/>
            <a:chExt cx="688" cy="865"/>
          </a:xfrm>
        </p:grpSpPr>
        <p:sp>
          <p:nvSpPr>
            <p:cNvPr id="205" name="TextBox 65"/>
            <p:cNvSpPr txBox="1"/>
            <p:nvPr/>
          </p:nvSpPr>
          <p:spPr>
            <a:xfrm>
              <a:off x="495" y="1957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问题</a:t>
              </a:r>
            </a:p>
          </p:txBody>
        </p:sp>
        <p:pic>
          <p:nvPicPr>
            <p:cNvPr id="208" name="图片 207" descr="疑问 gray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591" y="1478"/>
              <a:ext cx="495" cy="495"/>
            </a:xfrm>
            <a:prstGeom prst="rect">
              <a:avLst/>
            </a:prstGeom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Calibri" panose="020F0502020204030204" pitchFamily="34" charset="0"/>
              </a:rPr>
              <a:t>本课目标</a:t>
            </a:r>
            <a:endParaRPr lang="zh-CN" altLang="en-US"/>
          </a:p>
        </p:txBody>
      </p:sp>
      <p:sp>
        <p:nvSpPr>
          <p:cNvPr id="9217" name="内容占位符 1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学完本次课程后，你能够：</a:t>
            </a:r>
            <a:endParaRPr lang="en-US" dirty="0"/>
          </a:p>
          <a:p>
            <a:pPr lvl="1"/>
            <a:r>
              <a:rPr lang="zh-CN" altLang="zh-CN" dirty="0">
                <a:sym typeface="宋体" panose="02010600030101010101" pitchFamily="2" charset="-122"/>
              </a:rPr>
              <a:t>了解HTML概念及其基本结构</a:t>
            </a:r>
          </a:p>
          <a:p>
            <a:pPr lvl="1"/>
            <a:r>
              <a:rPr lang="en-US" dirty="0"/>
              <a:t>掌握网页基本标签</a:t>
            </a:r>
          </a:p>
          <a:p>
            <a:pPr lvl="1"/>
            <a:r>
              <a:rPr lang="en-US" dirty="0"/>
              <a:t>掌握图像标签及超链接标签的应用</a:t>
            </a:r>
          </a:p>
          <a:p>
            <a:pPr lvl="1"/>
            <a:r>
              <a:rPr lang="en-US" dirty="0"/>
              <a:t>掌握列表、表格及表单的使用</a:t>
            </a:r>
          </a:p>
          <a:p>
            <a:pPr lvl="1"/>
            <a:r>
              <a:rPr lang="en-US" dirty="0"/>
              <a:t>理解行内元素和块元素的特性</a:t>
            </a:r>
          </a:p>
          <a:p>
            <a:pPr marL="457200" lvl="1" indent="0">
              <a:buNone/>
            </a:pPr>
            <a:endParaRPr lang="zh-CN" altLang="en-US" dirty="0"/>
          </a:p>
          <a:p>
            <a:pPr lvl="1"/>
            <a:endParaRPr lang="zh-CN" altLang="en-US" dirty="0"/>
          </a:p>
        </p:txBody>
      </p:sp>
      <p:pic>
        <p:nvPicPr>
          <p:cNvPr id="6" name="Picture 3" descr="C:\Users\Lenovo\Desktop\修改版\重点.png重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14886" y="1749817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3" descr="C:\Users\Lenovo\Desktop\修改版\重点.png重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80112" y="2571750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3" descr="C:\Users\Lenovo\Desktop\修改版\重点.png重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14122" y="2175510"/>
            <a:ext cx="534035" cy="536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表单语法</a:t>
            </a:r>
            <a:endParaRPr lang="zh-CN" altLang="en-US" dirty="0"/>
          </a:p>
        </p:txBody>
      </p:sp>
      <p:sp>
        <p:nvSpPr>
          <p:cNvPr id="35" name="AutoShape 3"/>
          <p:cNvSpPr>
            <a:spLocks noChangeArrowheads="1"/>
          </p:cNvSpPr>
          <p:nvPr/>
        </p:nvSpPr>
        <p:spPr bwMode="auto">
          <a:xfrm>
            <a:off x="683635" y="1406359"/>
            <a:ext cx="6210300" cy="225107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 smtClean="0">
                <a:solidFill>
                  <a:srgbClr val="FF0000"/>
                </a:solidFill>
                <a:latin typeface="+mn-lt"/>
              </a:rPr>
              <a:t>&lt;form  method="post" action="result.html"&gt;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&lt;p&gt;  </a:t>
            </a:r>
            <a:r>
              <a:rPr lang="zh-CN" altLang="en-US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名字：</a:t>
            </a: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&lt;input name="name" type="</a:t>
            </a: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text" /&gt;  </a:t>
            </a: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&lt;/p&gt;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&lt;p&gt;  </a:t>
            </a:r>
            <a:r>
              <a:rPr lang="zh-CN" altLang="en-US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密码：</a:t>
            </a: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&lt;input name="pass" type="</a:t>
            </a: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password" /&gt;  </a:t>
            </a: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&lt;/p&gt;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&lt;p&gt;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&lt;input type=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"</a:t>
            </a: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submit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"</a:t>
            </a: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name=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"</a:t>
            </a: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Button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"</a:t>
            </a: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value=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"</a:t>
            </a:r>
            <a:r>
              <a:rPr lang="zh-CN" altLang="en-US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提交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</a:rPr>
              <a:t>"</a:t>
            </a: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/&gt;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&lt;input type="reset" name="Reset" value=</a:t>
            </a:r>
            <a:r>
              <a:rPr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"重填"</a:t>
            </a: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/&gt; 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 smtClean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&lt;/p&gt;</a:t>
            </a:r>
          </a:p>
          <a:p>
            <a:pPr algn="l"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 smtClean="0">
                <a:solidFill>
                  <a:srgbClr val="FF0000"/>
                </a:solidFill>
                <a:latin typeface="+mn-lt"/>
              </a:rPr>
              <a:t>&lt;/form&gt;</a:t>
            </a:r>
          </a:p>
        </p:txBody>
      </p:sp>
      <p:cxnSp>
        <p:nvCxnSpPr>
          <p:cNvPr id="37" name="直接箭头连接符 36"/>
          <p:cNvCxnSpPr/>
          <p:nvPr/>
        </p:nvCxnSpPr>
        <p:spPr>
          <a:xfrm flipH="1">
            <a:off x="2140585" y="1298416"/>
            <a:ext cx="953" cy="255270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3433445" y="1103471"/>
            <a:ext cx="525780" cy="450056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98755" y="922655"/>
            <a:ext cx="436880" cy="549275"/>
            <a:chOff x="4662" y="3788"/>
            <a:chExt cx="688" cy="865"/>
          </a:xfrm>
        </p:grpSpPr>
        <p:sp>
          <p:nvSpPr>
            <p:cNvPr id="54" name="TextBox 65"/>
            <p:cNvSpPr txBox="1"/>
            <p:nvPr/>
          </p:nvSpPr>
          <p:spPr>
            <a:xfrm>
              <a:off x="4662" y="4267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55" name="图片 54" descr="C:\Users\Lenovo\Desktop\icon\书籍.png书籍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4758" y="3788"/>
              <a:ext cx="495" cy="495"/>
            </a:xfrm>
            <a:prstGeom prst="rect">
              <a:avLst/>
            </a:prstGeom>
          </p:spPr>
        </p:pic>
      </p:grp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1283970" y="691515"/>
            <a:ext cx="1991360" cy="606924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350" b="1" kern="0" dirty="0" smtClean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  <a:sym typeface="+mn-ea"/>
              </a:rPr>
              <a:t>规定如何发送表单数据</a:t>
            </a:r>
            <a:endParaRPr lang="en-US" altLang="zh-CN" sz="1350" b="1" kern="0" dirty="0" smtClean="0">
              <a:solidFill>
                <a:schemeClr val="bg1"/>
              </a:solidFill>
              <a:latin typeface="Arial" panose="020B0604020202020204"/>
              <a:ea typeface="黑体" panose="02010609060101010101" pitchFamily="49" charset="-122"/>
            </a:endParaRPr>
          </a:p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350" b="1" kern="0" dirty="0" smtClean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  <a:sym typeface="+mn-ea"/>
              </a:rPr>
              <a:t>常用值：</a:t>
            </a:r>
            <a:r>
              <a:rPr lang="en-US" altLang="en-US" sz="1350" b="1" kern="0" dirty="0" smtClean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  <a:sym typeface="+mn-ea"/>
              </a:rPr>
              <a:t>get  | post</a:t>
            </a:r>
            <a:endParaRPr lang="zh-CN" altLang="en-US" sz="1350" b="1" strike="noStrike" noProof="1">
              <a:solidFill>
                <a:schemeClr val="bg1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3724910" y="770255"/>
            <a:ext cx="2222500" cy="333635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350" b="1" kern="0" dirty="0" smtClean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  <a:sym typeface="+mn-ea"/>
              </a:rPr>
              <a:t>表示向何处发送表单数据</a:t>
            </a:r>
            <a:endParaRPr lang="zh-CN" altLang="en-US" sz="1350" b="1" strike="noStrike" noProof="1">
              <a:solidFill>
                <a:schemeClr val="bg1"/>
              </a:solidFill>
              <a:latin typeface="+mn-lt"/>
              <a:ea typeface="黑体" panose="02010609060101010101" pitchFamily="49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256790" y="4293235"/>
            <a:ext cx="4497705" cy="427990"/>
            <a:chOff x="1403648" y="3795886"/>
            <a:chExt cx="5714808" cy="321469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5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3"/>
            <p:cNvSpPr txBox="1"/>
            <p:nvPr/>
          </p:nvSpPr>
          <p:spPr bwMode="auto">
            <a:xfrm>
              <a:off x="2243563" y="3829273"/>
              <a:ext cx="4874893" cy="25326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600" b="1" noProof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演示示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例</a:t>
              </a:r>
              <a:r>
                <a:rPr lang="en-US" altLang="zh-CN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17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：表单的基本结构</a:t>
              </a:r>
              <a:endParaRPr lang="en-US" altLang="zh-CN" sz="1600" b="1" spc="300" noProof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endParaRPr>
            </a:p>
          </p:txBody>
        </p:sp>
      </p:grp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表单元素格式</a:t>
            </a:r>
            <a:endParaRPr lang="zh-CN" altLang="en-US" dirty="0"/>
          </a:p>
        </p:txBody>
      </p:sp>
      <p:sp>
        <p:nvSpPr>
          <p:cNvPr id="32" name="AutoShape 3"/>
          <p:cNvSpPr>
            <a:spLocks noChangeArrowheads="1"/>
          </p:cNvSpPr>
          <p:nvPr/>
        </p:nvSpPr>
        <p:spPr bwMode="auto">
          <a:xfrm>
            <a:off x="592914" y="1329126"/>
            <a:ext cx="4875644" cy="36131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 smtClean="0">
                <a:latin typeface="+mn-lt"/>
              </a:rPr>
              <a:t>&lt;input  type="text"  name="</a:t>
            </a:r>
            <a:r>
              <a:rPr lang="en-US" altLang="zh-CN" sz="1350" b="1" dirty="0" err="1" smtClean="0">
                <a:latin typeface="+mn-lt"/>
              </a:rPr>
              <a:t>fname</a:t>
            </a:r>
            <a:r>
              <a:rPr lang="en-US" altLang="zh-CN" sz="1350" b="1" dirty="0" smtClean="0">
                <a:latin typeface="+mn-lt"/>
              </a:rPr>
              <a:t>" value=</a:t>
            </a:r>
            <a:r>
              <a:rPr lang="en-US" altLang="zh-CN" sz="1350" b="1" dirty="0" smtClean="0"/>
              <a:t>"</a:t>
            </a:r>
            <a:r>
              <a:rPr lang="en-US" altLang="zh-CN" sz="1350" b="1" dirty="0"/>
              <a:t>text"/</a:t>
            </a:r>
            <a:r>
              <a:rPr lang="en-US" altLang="zh-CN" sz="1350" b="1" dirty="0" smtClean="0">
                <a:latin typeface="+mn-lt"/>
              </a:rPr>
              <a:t>&gt;</a:t>
            </a:r>
          </a:p>
        </p:txBody>
      </p:sp>
      <p:cxnSp>
        <p:nvCxnSpPr>
          <p:cNvPr id="34" name="直接箭头连接符 33"/>
          <p:cNvCxnSpPr/>
          <p:nvPr/>
        </p:nvCxnSpPr>
        <p:spPr>
          <a:xfrm rot="16200000" flipH="1">
            <a:off x="1608532" y="1270078"/>
            <a:ext cx="327540" cy="120601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rot="16200000" flipH="1">
            <a:off x="2677921" y="1243527"/>
            <a:ext cx="381117" cy="120599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3928745" y="1182370"/>
            <a:ext cx="91440" cy="289560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98755" y="922655"/>
            <a:ext cx="436880" cy="549275"/>
            <a:chOff x="4662" y="3788"/>
            <a:chExt cx="688" cy="865"/>
          </a:xfrm>
        </p:grpSpPr>
        <p:sp>
          <p:nvSpPr>
            <p:cNvPr id="54" name="TextBox 65"/>
            <p:cNvSpPr txBox="1"/>
            <p:nvPr/>
          </p:nvSpPr>
          <p:spPr>
            <a:xfrm>
              <a:off x="4662" y="4267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55" name="图片 54" descr="C:\Users\Lenovo\Desktop\icon\书籍.png书籍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4758" y="3788"/>
              <a:ext cx="495" cy="495"/>
            </a:xfrm>
            <a:prstGeom prst="rect">
              <a:avLst/>
            </a:prstGeom>
          </p:spPr>
        </p:pic>
      </p:grpSp>
      <p:graphicFrame>
        <p:nvGraphicFramePr>
          <p:cNvPr id="15" name="Group 29"/>
          <p:cNvGraphicFramePr>
            <a:graphicFrameLocks noGrp="1"/>
          </p:cNvGraphicFramePr>
          <p:nvPr/>
        </p:nvGraphicFramePr>
        <p:xfrm>
          <a:off x="560705" y="1854200"/>
          <a:ext cx="7282815" cy="2934716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90000"/>
                  </a:schemeClr>
                </a:solidFill>
                <a:effectLst>
                  <a:outerShdw blurRad="50800" dist="50800" dir="5400000" algn="ctr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536700"/>
                <a:gridCol w="5746115"/>
              </a:tblGrid>
              <a:tr h="3898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属性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说   明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ADA"/>
                    </a:solidFill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marL="25400" marR="25400" algn="ctr">
                        <a:lnSpc>
                          <a:spcPts val="156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type</a:t>
                      </a:r>
                      <a:endParaRPr lang="en-US" sz="1350" b="1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25400" algn="just">
                        <a:lnSpc>
                          <a:spcPct val="12000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指定元素</a:t>
                      </a:r>
                      <a:r>
                        <a:rPr lang="zh-CN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的类型</a:t>
                      </a:r>
                      <a:r>
                        <a:rPr lang="zh-CN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</a:t>
                      </a:r>
                      <a:r>
                        <a:rPr lang="en-US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text</a:t>
                      </a:r>
                      <a:r>
                        <a:rPr lang="zh-CN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</a:t>
                      </a:r>
                      <a:r>
                        <a:rPr lang="en-US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password</a:t>
                      </a:r>
                      <a:r>
                        <a:rPr lang="zh-CN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</a:t>
                      </a:r>
                      <a:r>
                        <a:rPr lang="en-US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checkbox</a:t>
                      </a:r>
                      <a:r>
                        <a:rPr lang="zh-CN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</a:t>
                      </a:r>
                      <a:r>
                        <a:rPr lang="en-US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radio</a:t>
                      </a:r>
                      <a:r>
                        <a:rPr lang="zh-CN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</a:t>
                      </a:r>
                      <a:r>
                        <a:rPr lang="en-US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submit</a:t>
                      </a:r>
                      <a:r>
                        <a:rPr lang="zh-CN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</a:t>
                      </a:r>
                      <a:r>
                        <a:rPr lang="en-US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reset</a:t>
                      </a:r>
                      <a:r>
                        <a:rPr lang="zh-CN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</a:t>
                      </a:r>
                      <a:r>
                        <a:rPr lang="en-US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file</a:t>
                      </a:r>
                      <a:r>
                        <a:rPr lang="zh-CN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</a:t>
                      </a:r>
                      <a:r>
                        <a:rPr lang="en-US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hidden</a:t>
                      </a:r>
                      <a:r>
                        <a:rPr lang="zh-CN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</a:t>
                      </a:r>
                      <a:r>
                        <a:rPr lang="en-US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image </a:t>
                      </a:r>
                      <a:r>
                        <a:rPr lang="zh-CN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和</a:t>
                      </a:r>
                      <a:r>
                        <a:rPr lang="en-US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en-US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button</a:t>
                      </a:r>
                      <a:r>
                        <a:rPr lang="zh-CN" altLang="en-US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</a:t>
                      </a:r>
                      <a:r>
                        <a:rPr lang="zh-CN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默认为</a:t>
                      </a:r>
                      <a:r>
                        <a:rPr lang="en-US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en-US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text</a:t>
                      </a:r>
                      <a:endParaRPr lang="zh-CN" sz="1350" b="1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marL="25400" marR="25400" algn="ctr">
                        <a:lnSpc>
                          <a:spcPts val="156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name</a:t>
                      </a:r>
                      <a:endParaRPr lang="en-US" sz="1350" b="1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25400" algn="just">
                        <a:lnSpc>
                          <a:spcPct val="12000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指定</a:t>
                      </a:r>
                      <a:r>
                        <a:rPr lang="zh-CN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表单元素的</a:t>
                      </a:r>
                      <a:r>
                        <a:rPr lang="zh-CN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名称</a:t>
                      </a:r>
                      <a:endParaRPr lang="zh-CN" sz="1350" b="1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5920">
                <a:tc>
                  <a:txBody>
                    <a:bodyPr/>
                    <a:lstStyle/>
                    <a:p>
                      <a:pPr marL="25400" marR="25400" algn="ctr">
                        <a:lnSpc>
                          <a:spcPts val="156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value</a:t>
                      </a:r>
                      <a:endParaRPr lang="en-US" sz="1350" b="1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25400" algn="just">
                        <a:lnSpc>
                          <a:spcPct val="12000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元素</a:t>
                      </a:r>
                      <a:r>
                        <a:rPr lang="zh-CN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的初始值</a:t>
                      </a:r>
                      <a:r>
                        <a:rPr lang="zh-CN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</a:t>
                      </a:r>
                      <a:r>
                        <a:rPr lang="en-US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type </a:t>
                      </a:r>
                      <a:r>
                        <a:rPr lang="zh-CN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为</a:t>
                      </a:r>
                      <a:r>
                        <a:rPr lang="en-US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en-US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radio</a:t>
                      </a:r>
                      <a:r>
                        <a:rPr lang="zh-CN" altLang="en-US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时</a:t>
                      </a:r>
                      <a:r>
                        <a:rPr lang="zh-CN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必须</a:t>
                      </a:r>
                      <a:r>
                        <a:rPr lang="zh-CN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指定一个值</a:t>
                      </a: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92760">
                <a:tc>
                  <a:txBody>
                    <a:bodyPr/>
                    <a:lstStyle/>
                    <a:p>
                      <a:pPr marL="25400" marR="25400" algn="ctr">
                        <a:lnSpc>
                          <a:spcPts val="156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size</a:t>
                      </a:r>
                      <a:endParaRPr lang="en-US" sz="1350" b="1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25400" algn="just">
                        <a:lnSpc>
                          <a:spcPct val="12000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zh-CN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指定</a:t>
                      </a:r>
                      <a:r>
                        <a:rPr lang="zh-CN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表单元素的初始宽度</a:t>
                      </a:r>
                      <a:r>
                        <a:rPr lang="zh-CN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。</a:t>
                      </a:r>
                      <a:r>
                        <a:rPr lang="zh-CN" altLang="en-US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当</a:t>
                      </a:r>
                      <a:r>
                        <a:rPr lang="en-US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en-US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type </a:t>
                      </a:r>
                      <a:r>
                        <a:rPr lang="zh-CN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为</a:t>
                      </a:r>
                      <a:r>
                        <a:rPr lang="en-US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text </a:t>
                      </a:r>
                      <a:r>
                        <a:rPr lang="zh-CN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或</a:t>
                      </a:r>
                      <a:r>
                        <a:rPr lang="en-US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en-US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password</a:t>
                      </a:r>
                      <a:r>
                        <a:rPr lang="zh-CN" altLang="en-US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时</a:t>
                      </a:r>
                      <a:r>
                        <a:rPr lang="zh-CN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，表</a:t>
                      </a:r>
                      <a:r>
                        <a:rPr lang="zh-CN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单元素的大小以字符为单位。对于</a:t>
                      </a:r>
                      <a:r>
                        <a:rPr lang="zh-CN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其他类型</a:t>
                      </a:r>
                      <a:r>
                        <a:rPr lang="zh-CN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，宽度以像素为单位</a:t>
                      </a: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320">
                <a:tc>
                  <a:txBody>
                    <a:bodyPr/>
                    <a:lstStyle/>
                    <a:p>
                      <a:pPr marL="25400" marR="25400" algn="ctr">
                        <a:lnSpc>
                          <a:spcPts val="156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350" b="1" kern="1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maxlength</a:t>
                      </a:r>
                      <a:endParaRPr lang="en-US" sz="1350" b="1" kern="100" dirty="0" err="1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25400" algn="just">
                        <a:lnSpc>
                          <a:spcPct val="12000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altLang="zh-CN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type</a:t>
                      </a:r>
                      <a:r>
                        <a:rPr lang="zh-CN" altLang="en-US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为</a:t>
                      </a:r>
                      <a:r>
                        <a:rPr lang="en-US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text </a:t>
                      </a:r>
                      <a:r>
                        <a:rPr lang="zh-CN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或</a:t>
                      </a:r>
                      <a:r>
                        <a:rPr lang="en-US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password </a:t>
                      </a:r>
                      <a:r>
                        <a:rPr lang="zh-CN" altLang="en-US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时，</a:t>
                      </a:r>
                      <a:r>
                        <a:rPr lang="zh-CN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输入</a:t>
                      </a:r>
                      <a:r>
                        <a:rPr lang="zh-CN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的最大字符</a:t>
                      </a:r>
                      <a:r>
                        <a:rPr lang="zh-CN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数</a:t>
                      </a:r>
                      <a:endParaRPr lang="zh-CN" sz="1350" b="1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</a:tr>
              <a:tr h="401955">
                <a:tc>
                  <a:txBody>
                    <a:bodyPr/>
                    <a:lstStyle/>
                    <a:p>
                      <a:pPr marL="25400" marR="25400" algn="ctr">
                        <a:lnSpc>
                          <a:spcPts val="156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350" b="1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checked</a:t>
                      </a:r>
                      <a:endParaRPr lang="en-US" sz="1350" b="1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5400" marR="25400" algn="just">
                        <a:lnSpc>
                          <a:spcPct val="120000"/>
                        </a:lnSpc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altLang="zh-CN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type</a:t>
                      </a:r>
                      <a:r>
                        <a:rPr lang="zh-CN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为</a:t>
                      </a:r>
                      <a:r>
                        <a:rPr lang="en-US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radio</a:t>
                      </a:r>
                      <a:r>
                        <a:rPr lang="zh-CN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或</a:t>
                      </a:r>
                      <a:r>
                        <a:rPr lang="en-US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checkbox</a:t>
                      </a:r>
                      <a:r>
                        <a:rPr lang="zh-CN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时，</a:t>
                      </a:r>
                      <a:r>
                        <a:rPr lang="zh-CN" altLang="en-US" sz="1350" b="1" kern="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指定按钮是否是被选中</a:t>
                      </a:r>
                      <a:endParaRPr lang="zh-CN" sz="1350" b="1" kern="1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984885" y="812165"/>
            <a:ext cx="1329055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input</a:t>
            </a:r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元素类型</a:t>
            </a:r>
          </a:p>
        </p:txBody>
      </p:sp>
      <p:sp>
        <p:nvSpPr>
          <p:cNvPr id="9" name="AutoShape 9"/>
          <p:cNvSpPr>
            <a:spLocks noChangeArrowheads="1"/>
          </p:cNvSpPr>
          <p:nvPr/>
        </p:nvSpPr>
        <p:spPr bwMode="auto">
          <a:xfrm>
            <a:off x="2388870" y="787400"/>
            <a:ext cx="1283970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input</a:t>
            </a:r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元素名称</a:t>
            </a:r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3736975" y="812165"/>
            <a:ext cx="1283970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input</a:t>
            </a:r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元素的值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input</a:t>
            </a:r>
            <a:r>
              <a:rPr lang="zh-CN" altLang="en-US">
                <a:sym typeface="+mn-ea"/>
              </a:rPr>
              <a:t>元素类型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文本框</a:t>
            </a:r>
            <a:r>
              <a:rPr lang="en-US" altLang="zh-CN"/>
              <a:t>——text</a:t>
            </a:r>
            <a:endParaRPr lang="zh-CN" altLang="en-US"/>
          </a:p>
          <a:p>
            <a:pPr lvl="0"/>
            <a:r>
              <a:rPr lang="zh-CN" altLang="en-US"/>
              <a:t>密码框</a:t>
            </a:r>
            <a:r>
              <a:rPr lang="en-US" altLang="zh-CN"/>
              <a:t>——password</a:t>
            </a:r>
            <a:endParaRPr lang="zh-CN" altLang="en-US"/>
          </a:p>
          <a:p>
            <a:pPr lvl="0"/>
            <a:r>
              <a:rPr lang="zh-CN" altLang="en-US"/>
              <a:t>单选按钮</a:t>
            </a:r>
            <a:r>
              <a:rPr lang="en-US" altLang="zh-CN"/>
              <a:t>——radio</a:t>
            </a:r>
            <a:endParaRPr lang="zh-CN" altLang="en-US"/>
          </a:p>
          <a:p>
            <a:pPr lvl="0"/>
            <a:r>
              <a:rPr lang="zh-CN" altLang="en-US"/>
              <a:t>复选框</a:t>
            </a:r>
            <a:r>
              <a:rPr lang="en-US" altLang="zh-CN"/>
              <a:t>——checkbox</a:t>
            </a:r>
            <a:endParaRPr lang="zh-CN" altLang="en-US"/>
          </a:p>
          <a:p>
            <a:pPr lvl="0"/>
            <a:r>
              <a:rPr lang="zh-CN" altLang="en-US"/>
              <a:t>列表框</a:t>
            </a:r>
            <a:r>
              <a:rPr lang="en-US" altLang="zh-CN"/>
              <a:t>——select</a:t>
            </a:r>
            <a:r>
              <a:rPr lang="zh-CN" altLang="en-US"/>
              <a:t>、</a:t>
            </a:r>
            <a:r>
              <a:rPr lang="en-US" altLang="zh-CN"/>
              <a:t>option</a:t>
            </a:r>
            <a:endParaRPr lang="zh-CN" altLang="en-US"/>
          </a:p>
          <a:p>
            <a:pPr lvl="0"/>
            <a:r>
              <a:rPr lang="zh-CN" altLang="en-US"/>
              <a:t>按钮</a:t>
            </a:r>
            <a:r>
              <a:rPr lang="en-US" altLang="zh-CN"/>
              <a:t>——reset</a:t>
            </a:r>
            <a:r>
              <a:rPr lang="zh-CN" altLang="en-US"/>
              <a:t>、</a:t>
            </a:r>
            <a:r>
              <a:rPr lang="en-US" altLang="zh-CN"/>
              <a:t>submit</a:t>
            </a:r>
            <a:r>
              <a:rPr lang="zh-CN" altLang="en-US"/>
              <a:t>、</a:t>
            </a:r>
            <a:r>
              <a:rPr lang="en-US" altLang="zh-CN"/>
              <a:t>button</a:t>
            </a:r>
            <a:endParaRPr lang="zh-CN" altLang="en-US"/>
          </a:p>
          <a:p>
            <a:pPr lvl="0"/>
            <a:r>
              <a:rPr lang="zh-CN" altLang="en-US"/>
              <a:t>多行文本域</a:t>
            </a:r>
            <a:r>
              <a:rPr lang="en-US" altLang="zh-CN"/>
              <a:t>——textarea</a:t>
            </a:r>
            <a:endParaRPr lang="zh-CN" altLang="en-US"/>
          </a:p>
          <a:p>
            <a:pPr lvl="0"/>
            <a:r>
              <a:rPr lang="zh-CN" altLang="en-US"/>
              <a:t>文件域</a:t>
            </a:r>
            <a:r>
              <a:rPr lang="en-US" altLang="zh-CN"/>
              <a:t>——file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256790" y="4580255"/>
            <a:ext cx="4497705" cy="427990"/>
            <a:chOff x="1403648" y="3795886"/>
            <a:chExt cx="5714808" cy="321469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5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3"/>
            <p:cNvSpPr txBox="1"/>
            <p:nvPr/>
          </p:nvSpPr>
          <p:spPr bwMode="auto">
            <a:xfrm>
              <a:off x="2243563" y="3829273"/>
              <a:ext cx="4874893" cy="25326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600" b="1" noProof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演示示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例</a:t>
              </a:r>
              <a:r>
                <a:rPr lang="en-US" altLang="zh-CN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18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：</a:t>
              </a:r>
              <a:r>
                <a:rPr lang="en-US" altLang="zh-CN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input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元素类型</a:t>
              </a:r>
              <a:endParaRPr lang="zh-CN" altLang="en-US" sz="1600" b="1" spc="300" noProof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32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2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表单的高级应用</a:t>
            </a:r>
          </a:p>
        </p:txBody>
      </p:sp>
      <p:sp>
        <p:nvSpPr>
          <p:cNvPr id="31751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隐藏域</a:t>
            </a:r>
            <a:endParaRPr lang="en-US" altLang="zh-CN"/>
          </a:p>
          <a:p>
            <a:r>
              <a:rPr lang="zh-CN" altLang="en-US"/>
              <a:t>只读</a:t>
            </a:r>
            <a:endParaRPr lang="en-US" altLang="zh-CN"/>
          </a:p>
          <a:p>
            <a:r>
              <a:rPr lang="zh-CN" altLang="en-US"/>
              <a:t>禁用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隐藏域</a:t>
            </a:r>
            <a:endParaRPr lang="zh-CN" altLang="en-US" dirty="0"/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797935" y="1511610"/>
            <a:ext cx="6107949" cy="40258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15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 smtClean="0">
                <a:latin typeface="+mn-lt"/>
              </a:rPr>
              <a:t>&lt;input type="</a:t>
            </a:r>
            <a:r>
              <a:rPr lang="en-US" altLang="zh-CN" sz="1350" b="1" dirty="0" smtClean="0">
                <a:solidFill>
                  <a:srgbClr val="FF0000"/>
                </a:solidFill>
                <a:latin typeface="+mn-lt"/>
              </a:rPr>
              <a:t>hidden</a:t>
            </a:r>
            <a:r>
              <a:rPr lang="en-US" altLang="zh-CN" sz="1350" b="1" dirty="0" smtClean="0">
                <a:latin typeface="+mn-lt"/>
              </a:rPr>
              <a:t>" value="666" name="</a:t>
            </a:r>
            <a:r>
              <a:rPr lang="en-US" altLang="zh-CN" sz="1350" b="1" dirty="0" err="1" smtClean="0">
                <a:latin typeface="+mn-lt"/>
              </a:rPr>
              <a:t>userid</a:t>
            </a:r>
            <a:r>
              <a:rPr lang="en-US" altLang="zh-CN" sz="1350" b="1" dirty="0" smtClean="0">
                <a:latin typeface="+mn-lt"/>
              </a:rPr>
              <a:t>"/&gt;</a:t>
            </a:r>
          </a:p>
        </p:txBody>
      </p:sp>
      <p:cxnSp>
        <p:nvCxnSpPr>
          <p:cNvPr id="10" name="直接箭头连接符 9"/>
          <p:cNvCxnSpPr/>
          <p:nvPr/>
        </p:nvCxnSpPr>
        <p:spPr>
          <a:xfrm rot="16200000" flipH="1">
            <a:off x="1692516" y="1291919"/>
            <a:ext cx="577579" cy="160734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AutoShape 9"/>
          <p:cNvSpPr>
            <a:spLocks noChangeArrowheads="1"/>
          </p:cNvSpPr>
          <p:nvPr/>
        </p:nvSpPr>
        <p:spPr bwMode="auto">
          <a:xfrm>
            <a:off x="1421130" y="822960"/>
            <a:ext cx="835025" cy="331443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隐藏域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70510" y="994410"/>
            <a:ext cx="436880" cy="549275"/>
            <a:chOff x="4662" y="3788"/>
            <a:chExt cx="688" cy="865"/>
          </a:xfrm>
        </p:grpSpPr>
        <p:sp>
          <p:nvSpPr>
            <p:cNvPr id="54" name="TextBox 65"/>
            <p:cNvSpPr txBox="1"/>
            <p:nvPr/>
          </p:nvSpPr>
          <p:spPr>
            <a:xfrm>
              <a:off x="4662" y="4267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55" name="图片 54" descr="C:\Users\Lenovo\Desktop\icon\书籍.png书籍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4758" y="3788"/>
              <a:ext cx="495" cy="495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2256790" y="4364990"/>
            <a:ext cx="4497705" cy="427990"/>
            <a:chOff x="1403648" y="3795886"/>
            <a:chExt cx="5714808" cy="321469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5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13"/>
            <p:cNvSpPr txBox="1"/>
            <p:nvPr/>
          </p:nvSpPr>
          <p:spPr bwMode="auto">
            <a:xfrm>
              <a:off x="2243563" y="3829273"/>
              <a:ext cx="4874893" cy="25326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600" b="1" noProof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演示示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例</a:t>
              </a:r>
              <a:r>
                <a:rPr lang="en-US" altLang="zh-CN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19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：隐藏域</a:t>
              </a:r>
              <a:endParaRPr lang="zh-CN" altLang="en-US" sz="1600" b="1" spc="300" noProof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endParaRPr>
            </a:p>
          </p:txBody>
        </p:sp>
      </p:grpSp>
      <p:sp>
        <p:nvSpPr>
          <p:cNvPr id="17" name="灯片编号占位符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34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只读和禁用</a:t>
            </a:r>
            <a:endParaRPr lang="zh-CN" altLang="en-US" dirty="0"/>
          </a:p>
        </p:txBody>
      </p:sp>
      <p:sp>
        <p:nvSpPr>
          <p:cNvPr id="17" name="AutoShape 3"/>
          <p:cNvSpPr>
            <a:spLocks noChangeArrowheads="1"/>
          </p:cNvSpPr>
          <p:nvPr/>
        </p:nvSpPr>
        <p:spPr bwMode="auto">
          <a:xfrm>
            <a:off x="728403" y="1500180"/>
            <a:ext cx="6054371" cy="92201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 defTabSz="723900">
              <a:lnSpc>
                <a:spcPct val="20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 smtClean="0">
                <a:latin typeface="+mn-lt"/>
              </a:rPr>
              <a:t>&lt;input name="name" type="text" value="</a:t>
            </a:r>
            <a:r>
              <a:rPr lang="zh-CN" altLang="en-US" sz="1350" b="1" dirty="0" smtClean="0">
                <a:latin typeface="+mn-lt"/>
              </a:rPr>
              <a:t>张三</a:t>
            </a:r>
            <a:r>
              <a:rPr lang="en-US" altLang="zh-CN" sz="1350" b="1" dirty="0" smtClean="0">
                <a:latin typeface="+mn-lt"/>
              </a:rPr>
              <a:t>"  </a:t>
            </a:r>
            <a:r>
              <a:rPr lang="en-US" altLang="zh-CN" sz="1350" b="1" dirty="0" err="1" smtClean="0">
                <a:solidFill>
                  <a:srgbClr val="FF0000"/>
                </a:solidFill>
                <a:latin typeface="+mn-lt"/>
              </a:rPr>
              <a:t>readonly</a:t>
            </a:r>
            <a:r>
              <a:rPr lang="en-US" altLang="zh-CN" sz="1350" b="1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sz="1350" b="1" dirty="0" smtClean="0">
                <a:solidFill>
                  <a:schemeClr val="tx1"/>
                </a:solidFill>
                <a:latin typeface="+mn-lt"/>
              </a:rPr>
              <a:t>/</a:t>
            </a:r>
            <a:r>
              <a:rPr lang="en-US" altLang="zh-CN" sz="1350" b="1" dirty="0" smtClean="0">
                <a:latin typeface="+mn-lt"/>
              </a:rPr>
              <a:t>&gt;</a:t>
            </a:r>
            <a:endParaRPr lang="en-US" altLang="zh-CN" sz="1350" b="1" dirty="0" smtClean="0">
              <a:latin typeface="+mn-lt"/>
            </a:endParaRPr>
          </a:p>
          <a:p>
            <a:pPr algn="l" defTabSz="723900">
              <a:lnSpc>
                <a:spcPct val="20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350" b="1" dirty="0" smtClean="0">
                <a:latin typeface="+mn-lt"/>
              </a:rPr>
              <a:t>&lt;input type=</a:t>
            </a:r>
            <a:r>
              <a:rPr lang="en-US" altLang="zh-CN" sz="1350" b="1" dirty="0" smtClean="0"/>
              <a:t>"</a:t>
            </a:r>
            <a:r>
              <a:rPr lang="en-US" altLang="zh-CN" sz="1350" b="1" dirty="0" smtClean="0">
                <a:latin typeface="+mn-lt"/>
              </a:rPr>
              <a:t>submit</a:t>
            </a:r>
            <a:r>
              <a:rPr lang="en-US" altLang="zh-CN" sz="1350" b="1" dirty="0" smtClean="0"/>
              <a:t>"</a:t>
            </a:r>
            <a:r>
              <a:rPr lang="en-US" altLang="zh-CN" sz="1350" b="1" dirty="0" smtClean="0">
                <a:latin typeface="+mn-lt"/>
              </a:rPr>
              <a:t>  </a:t>
            </a:r>
            <a:r>
              <a:rPr lang="en-US" altLang="zh-CN" sz="1350" b="1" dirty="0" smtClean="0">
                <a:solidFill>
                  <a:srgbClr val="FF0000"/>
                </a:solidFill>
                <a:latin typeface="+mn-lt"/>
              </a:rPr>
              <a:t>disabled</a:t>
            </a:r>
            <a:r>
              <a:rPr lang="en-US" altLang="zh-CN" sz="1350" b="1" dirty="0">
                <a:solidFill>
                  <a:srgbClr val="FF0000"/>
                </a:solidFill>
              </a:rPr>
              <a:t> </a:t>
            </a:r>
            <a:r>
              <a:rPr lang="en-US" altLang="zh-CN" sz="1350" b="1" dirty="0" smtClean="0">
                <a:solidFill>
                  <a:srgbClr val="FF0000"/>
                </a:solidFill>
              </a:rPr>
              <a:t>  </a:t>
            </a:r>
            <a:r>
              <a:rPr lang="en-US" altLang="zh-CN" sz="1350" b="1" dirty="0" smtClean="0">
                <a:latin typeface="+mn-lt"/>
              </a:rPr>
              <a:t>value=</a:t>
            </a:r>
            <a:r>
              <a:rPr lang="en-US" altLang="zh-CN" sz="1350" b="1" dirty="0" smtClean="0"/>
              <a:t>"</a:t>
            </a:r>
            <a:r>
              <a:rPr lang="zh-CN" altLang="en-US" sz="1350" b="1" dirty="0" smtClean="0">
                <a:latin typeface="+mn-lt"/>
              </a:rPr>
              <a:t>保存</a:t>
            </a:r>
            <a:r>
              <a:rPr lang="en-US" altLang="zh-CN" sz="1350" b="1" dirty="0" smtClean="0">
                <a:latin typeface="+mn-lt"/>
              </a:rPr>
              <a:t>" /&gt;</a:t>
            </a: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4832033" y="1237774"/>
            <a:ext cx="17621" cy="504349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2997994" y="2306003"/>
            <a:ext cx="953" cy="477203"/>
          </a:xfrm>
          <a:prstGeom prst="straightConnector1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728403" y="3593775"/>
            <a:ext cx="6107949" cy="299084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zh-CN" sz="135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W3C HTML</a:t>
            </a:r>
            <a:r>
              <a:rPr lang="zh-CN" altLang="en-US" sz="135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标准中，规定对于布尔类型的属性，属性值可以省略</a:t>
            </a:r>
            <a:endParaRPr lang="en-US" altLang="zh-CN" sz="1350" b="1" dirty="0" smtClean="0">
              <a:latin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70510" y="994410"/>
            <a:ext cx="436880" cy="549275"/>
            <a:chOff x="4662" y="3788"/>
            <a:chExt cx="688" cy="865"/>
          </a:xfrm>
        </p:grpSpPr>
        <p:sp>
          <p:nvSpPr>
            <p:cNvPr id="54" name="TextBox 65"/>
            <p:cNvSpPr txBox="1"/>
            <p:nvPr/>
          </p:nvSpPr>
          <p:spPr>
            <a:xfrm>
              <a:off x="4662" y="4267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55" name="图片 54" descr="C:\Users\Lenovo\Desktop\icon\书籍.png书籍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4758" y="3788"/>
              <a:ext cx="495" cy="495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332105" y="2966720"/>
            <a:ext cx="436880" cy="549275"/>
            <a:chOff x="4688" y="2684"/>
            <a:chExt cx="688" cy="865"/>
          </a:xfrm>
        </p:grpSpPr>
        <p:sp>
          <p:nvSpPr>
            <p:cNvPr id="40" name="TextBox 65"/>
            <p:cNvSpPr txBox="1"/>
            <p:nvPr/>
          </p:nvSpPr>
          <p:spPr>
            <a:xfrm>
              <a:off x="4688" y="3163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技巧</a:t>
              </a:r>
            </a:p>
          </p:txBody>
        </p:sp>
        <p:pic>
          <p:nvPicPr>
            <p:cNvPr id="41" name="图片 40" descr="C:\Users\Lenovo\Desktop\icon\工具.png工具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4784" y="2684"/>
              <a:ext cx="495" cy="495"/>
            </a:xfrm>
            <a:prstGeom prst="rect">
              <a:avLst/>
            </a:prstGeom>
          </p:spPr>
        </p:pic>
      </p:grpSp>
      <p:sp>
        <p:nvSpPr>
          <p:cNvPr id="9" name="AutoShape 9"/>
          <p:cNvSpPr>
            <a:spLocks noChangeArrowheads="1"/>
          </p:cNvSpPr>
          <p:nvPr/>
        </p:nvSpPr>
        <p:spPr bwMode="auto">
          <a:xfrm>
            <a:off x="4271645" y="906145"/>
            <a:ext cx="1120775" cy="331481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只读文本框</a:t>
            </a:r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2695575" y="2783840"/>
            <a:ext cx="606425" cy="331461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zh-CN" altLang="en-US" sz="1350" b="1" strike="noStrike" noProof="1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禁用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041525" y="4364990"/>
            <a:ext cx="4497705" cy="427990"/>
            <a:chOff x="1403648" y="3795886"/>
            <a:chExt cx="5714808" cy="321469"/>
          </a:xfrm>
        </p:grpSpPr>
        <p:sp>
          <p:nvSpPr>
            <p:cNvPr id="12" name="圆角矩形 11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6" name="Picture 8" descr="说话气泡ne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3"/>
            <p:cNvSpPr txBox="1"/>
            <p:nvPr/>
          </p:nvSpPr>
          <p:spPr bwMode="auto">
            <a:xfrm>
              <a:off x="2243563" y="3829273"/>
              <a:ext cx="4874893" cy="25326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600" b="1" noProof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演示示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例</a:t>
              </a:r>
              <a:r>
                <a:rPr lang="en-US" altLang="zh-CN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20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：只读与禁用</a:t>
              </a:r>
              <a:endParaRPr lang="zh-CN" altLang="en-US" sz="1600" b="1" spc="300" noProof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ea"/>
              </a:endParaRPr>
            </a:p>
          </p:txBody>
        </p:sp>
      </p:grpSp>
      <p:sp>
        <p:nvSpPr>
          <p:cNvPr id="23" name="灯片编号占位符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35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Calibri" panose="020F0502020204030204" pitchFamily="34" charset="0"/>
              </a:rPr>
              <a:t>练习</a:t>
            </a:r>
            <a:r>
              <a:rPr lang="en-US" altLang="zh-CN" dirty="0">
                <a:sym typeface="Calibri" panose="020F0502020204030204" pitchFamily="34" charset="0"/>
              </a:rPr>
              <a:t>3</a:t>
            </a:r>
            <a:r>
              <a:rPr lang="zh-CN" altLang="en-US" dirty="0">
                <a:sym typeface="Calibri" panose="020F0502020204030204" pitchFamily="34" charset="0"/>
              </a:rPr>
              <a:t>：</a:t>
            </a:r>
            <a:r>
              <a:rPr lang="zh-CN" altLang="zh-CN">
                <a:sym typeface="+mn-ea"/>
              </a:rPr>
              <a:t>制作音乐排行榜</a:t>
            </a:r>
            <a:endParaRPr lang="zh-CN" altLang="en-US"/>
          </a:p>
        </p:txBody>
      </p:sp>
      <p:sp>
        <p:nvSpPr>
          <p:cNvPr id="583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需求说明</a:t>
            </a:r>
            <a:endParaRPr lang="en-US"/>
          </a:p>
          <a:p>
            <a:pPr lvl="1"/>
            <a:r>
              <a:rPr lang="zh-CN" altLang="en-US">
                <a:sym typeface="+mn-ea"/>
              </a:rPr>
              <a:t>使用有序列表制作音乐排行榜</a:t>
            </a:r>
            <a:endParaRPr lang="en-US"/>
          </a:p>
          <a:p>
            <a:pPr lvl="2"/>
            <a:endParaRPr lang="zh-CN" altLang="en-US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885" y="2047875"/>
            <a:ext cx="2924810" cy="248920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36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grpSp>
        <p:nvGrpSpPr>
          <p:cNvPr id="32772" name="组合 29"/>
          <p:cNvGrpSpPr/>
          <p:nvPr/>
        </p:nvGrpSpPr>
        <p:grpSpPr bwMode="auto">
          <a:xfrm>
            <a:off x="1857376" y="2411017"/>
            <a:ext cx="5929313" cy="1544241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32775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32776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32781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87814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32777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37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Calibri" panose="020F0502020204030204" pitchFamily="34" charset="0"/>
              </a:rPr>
              <a:t>练习</a:t>
            </a:r>
            <a:r>
              <a:rPr lang="en-US" altLang="zh-CN" dirty="0">
                <a:sym typeface="Calibri" panose="020F0502020204030204" pitchFamily="34" charset="0"/>
              </a:rPr>
              <a:t>4</a:t>
            </a:r>
            <a:r>
              <a:rPr lang="zh-CN" altLang="en-US" dirty="0">
                <a:sym typeface="Calibri" panose="020F0502020204030204" pitchFamily="34" charset="0"/>
              </a:rPr>
              <a:t>：</a:t>
            </a:r>
            <a:r>
              <a:rPr lang="zh-CN" altLang="zh-CN">
                <a:sym typeface="+mn-ea"/>
              </a:rPr>
              <a:t>制作人人网注册页面</a:t>
            </a:r>
            <a:endParaRPr lang="zh-CN" altLang="en-US"/>
          </a:p>
        </p:txBody>
      </p:sp>
      <p:sp>
        <p:nvSpPr>
          <p:cNvPr id="76801" name="Rectangle 3"/>
          <p:cNvSpPr>
            <a:spLocks noGrp="1" noChangeArrowheads="1"/>
          </p:cNvSpPr>
          <p:nvPr>
            <p:ph idx="1"/>
          </p:nvPr>
        </p:nvSpPr>
        <p:spPr>
          <a:xfrm>
            <a:off x="677545" y="1015365"/>
            <a:ext cx="4901565" cy="3394075"/>
          </a:xfrm>
        </p:spPr>
        <p:txBody>
          <a:bodyPr/>
          <a:lstStyle/>
          <a:p>
            <a:r>
              <a:rPr lang="zh-CN" altLang="en-US" dirty="0"/>
              <a:t>需求说明</a:t>
            </a:r>
            <a:endParaRPr lang="en-US" dirty="0"/>
          </a:p>
          <a:p>
            <a:pPr lvl="1"/>
            <a:r>
              <a:rPr lang="zh-CN" altLang="en-US">
                <a:sym typeface="+mn-ea"/>
              </a:rPr>
              <a:t>注册邮箱、密码、姓名和验证码最多能容纳的字符数分别是</a:t>
            </a:r>
            <a:r>
              <a:rPr lang="en-US" altLang="zh-CN">
                <a:sym typeface="+mn-ea"/>
              </a:rPr>
              <a:t>50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16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5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默认情况下，性别中的“男”处于选中状态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生日下拉列表框中的</a:t>
            </a:r>
            <a:r>
              <a:rPr lang="en-US" altLang="zh-CN">
                <a:sym typeface="+mn-ea"/>
              </a:rPr>
              <a:t>1991</a:t>
            </a:r>
            <a:r>
              <a:rPr lang="zh-CN" altLang="en-US">
                <a:sym typeface="+mn-ea"/>
              </a:rPr>
              <a:t>年</a:t>
            </a:r>
            <a:r>
              <a:rPr lang="en-US" altLang="zh-CN">
                <a:sym typeface="+mn-ea"/>
              </a:rPr>
              <a:t>11</a:t>
            </a:r>
            <a:r>
              <a:rPr lang="zh-CN" altLang="en-US">
                <a:sym typeface="+mn-ea"/>
              </a:rPr>
              <a:t>月</a:t>
            </a:r>
            <a:r>
              <a:rPr lang="en-US" altLang="zh-CN">
                <a:sym typeface="+mn-ea"/>
              </a:rPr>
              <a:t>30</a:t>
            </a:r>
            <a:r>
              <a:rPr lang="zh-CN" altLang="en-US">
                <a:sym typeface="+mn-ea"/>
              </a:rPr>
              <a:t>日处于默认显示状态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提交按钮使用素材中提供的图片代替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515" y="914400"/>
            <a:ext cx="2272030" cy="405257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38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grpSp>
        <p:nvGrpSpPr>
          <p:cNvPr id="32772" name="组合 29"/>
          <p:cNvGrpSpPr/>
          <p:nvPr/>
        </p:nvGrpSpPr>
        <p:grpSpPr bwMode="auto">
          <a:xfrm>
            <a:off x="1857376" y="2411017"/>
            <a:ext cx="5929313" cy="1544241"/>
            <a:chOff x="1857356" y="3214688"/>
            <a:chExt cx="5929353" cy="2058989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32775" name="组合 7"/>
            <p:cNvGrpSpPr/>
            <p:nvPr/>
          </p:nvGrpSpPr>
          <p:grpSpPr bwMode="auto">
            <a:xfrm>
              <a:off x="1924031" y="3214688"/>
              <a:ext cx="5862678" cy="2058989"/>
              <a:chOff x="2066315" y="2227264"/>
              <a:chExt cx="5862756" cy="2059018"/>
            </a:xfrm>
          </p:grpSpPr>
          <p:grpSp>
            <p:nvGrpSpPr>
              <p:cNvPr id="32776" name="组合 19"/>
              <p:cNvGrpSpPr/>
              <p:nvPr/>
            </p:nvGrpSpPr>
            <p:grpSpPr bwMode="auto">
              <a:xfrm>
                <a:off x="2066315" y="2227264"/>
                <a:ext cx="5862756" cy="2059018"/>
                <a:chOff x="2066296" y="2227167"/>
                <a:chExt cx="5862795" cy="2059104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32781" name="组合 17"/>
                <p:cNvGrpSpPr/>
                <p:nvPr/>
              </p:nvGrpSpPr>
              <p:grpSpPr bwMode="auto">
                <a:xfrm>
                  <a:off x="2066296" y="2227167"/>
                  <a:ext cx="5148401" cy="2059104"/>
                  <a:chOff x="2066296" y="2084291"/>
                  <a:chExt cx="5148401" cy="2059104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87814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32777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39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什么是</a:t>
            </a:r>
            <a:r>
              <a:rPr lang="en-US" altLang="zh-CN">
                <a:sym typeface="+mn-ea"/>
              </a:rPr>
              <a:t>HTML</a:t>
            </a:r>
            <a:endParaRPr lang="zh-CN" altLang="en-US"/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>
                <a:sym typeface="+mn-ea"/>
              </a:rPr>
              <a:t>HTML</a:t>
            </a:r>
            <a:endParaRPr lang="en-US" altLang="zh-CN" sz="2400"/>
          </a:p>
          <a:p>
            <a:pPr lvl="1"/>
            <a:r>
              <a:rPr lang="en-US" altLang="zh-CN">
                <a:solidFill>
                  <a:srgbClr val="FF0000"/>
                </a:solidFill>
                <a:sym typeface="+mn-ea"/>
              </a:rPr>
              <a:t>H</a:t>
            </a:r>
            <a:r>
              <a:rPr lang="en-US" altLang="zh-CN">
                <a:sym typeface="+mn-ea"/>
              </a:rPr>
              <a:t>yper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T</a:t>
            </a:r>
            <a:r>
              <a:rPr lang="en-US" altLang="zh-CN">
                <a:sym typeface="+mn-ea"/>
              </a:rPr>
              <a:t>ext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M</a:t>
            </a:r>
            <a:r>
              <a:rPr lang="en-US" altLang="zh-CN">
                <a:sym typeface="+mn-ea"/>
              </a:rPr>
              <a:t>arkup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L</a:t>
            </a:r>
            <a:r>
              <a:rPr lang="en-US" altLang="zh-CN">
                <a:sym typeface="+mn-ea"/>
              </a:rPr>
              <a:t>anguage</a:t>
            </a:r>
            <a:r>
              <a:rPr lang="zh-CN" altLang="en-US">
                <a:sym typeface="+mn-ea"/>
              </a:rPr>
              <a:t>（超文本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标记语言</a:t>
            </a:r>
            <a:r>
              <a:rPr lang="zh-CN" altLang="en-US">
                <a:sym typeface="+mn-ea"/>
              </a:rPr>
              <a:t>）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grpSp>
        <p:nvGrpSpPr>
          <p:cNvPr id="3" name="Freeform 12"/>
          <p:cNvGrpSpPr/>
          <p:nvPr/>
        </p:nvGrpSpPr>
        <p:grpSpPr bwMode="auto">
          <a:xfrm>
            <a:off x="4326890" y="1943100"/>
            <a:ext cx="1395095" cy="612140"/>
            <a:chOff x="0" y="0"/>
            <a:chExt cx="1052" cy="441"/>
          </a:xfrm>
        </p:grpSpPr>
        <p:pic>
          <p:nvPicPr>
            <p:cNvPr id="5" name="Freeform 12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52" cy="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 rot="3787361">
              <a:off x="264" y="-131"/>
              <a:ext cx="513" cy="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-25000"/>
            </a:p>
          </p:txBody>
        </p:sp>
      </p:grp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035" y="2452370"/>
            <a:ext cx="1266190" cy="124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Freeform 12"/>
          <p:cNvGrpSpPr/>
          <p:nvPr/>
        </p:nvGrpSpPr>
        <p:grpSpPr bwMode="auto">
          <a:xfrm>
            <a:off x="2679700" y="1904365"/>
            <a:ext cx="1323340" cy="712470"/>
            <a:chOff x="0" y="-20"/>
            <a:chExt cx="998" cy="513"/>
          </a:xfrm>
        </p:grpSpPr>
        <p:pic>
          <p:nvPicPr>
            <p:cNvPr id="21" name="Freeform 12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98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Box 10"/>
            <p:cNvSpPr txBox="1">
              <a:spLocks noChangeArrowheads="1"/>
            </p:cNvSpPr>
            <p:nvPr/>
          </p:nvSpPr>
          <p:spPr bwMode="auto">
            <a:xfrm rot="3787361">
              <a:off x="243" y="-113"/>
              <a:ext cx="513" cy="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baseline="-25000"/>
            </a:p>
          </p:txBody>
        </p:sp>
      </p:grp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530" y="2409190"/>
            <a:ext cx="2028190" cy="2589530"/>
          </a:xfrm>
          <a:prstGeom prst="rect">
            <a:avLst/>
          </a:prstGeom>
          <a:noFill/>
          <a:ln w="9525" cmpd="sng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yaling.he\Desktop\2016-11-23_165501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340" y="2713990"/>
            <a:ext cx="3553460" cy="1556385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Calibri" panose="020F0502020204030204" pitchFamily="34" charset="0"/>
              </a:rPr>
              <a:t>总结</a:t>
            </a:r>
            <a:endParaRPr lang="zh-CN" altLang="en-US"/>
          </a:p>
        </p:txBody>
      </p:sp>
      <p:sp>
        <p:nvSpPr>
          <p:cNvPr id="77825" name="内容占位符 1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zh-CN" altLang="en-US" dirty="0"/>
              <a:t>网页的基本标签有哪些？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dirty="0"/>
              <a:t>列表可以分为哪几种？</a:t>
            </a:r>
            <a:endParaRPr lang="en-US" dirty="0"/>
          </a:p>
          <a:p>
            <a:r>
              <a:rPr lang="zh-CN" altLang="en-US" dirty="0"/>
              <a:t>常用的</a:t>
            </a:r>
            <a:r>
              <a:rPr lang="en-US" altLang="zh-CN" dirty="0"/>
              <a:t>input</a:t>
            </a:r>
            <a:r>
              <a:rPr lang="zh-CN" altLang="en-US" dirty="0"/>
              <a:t>元素类型有哪些？</a:t>
            </a:r>
          </a:p>
          <a:p>
            <a:r>
              <a:rPr lang="zh-CN" altLang="en-US" dirty="0"/>
              <a:t>如何将表单元素隐藏？</a:t>
            </a:r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40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61440"/>
            <a:ext cx="9144000" cy="2232025"/>
          </a:xfrm>
          <a:prstGeom prst="rect">
            <a:avLst/>
          </a:prstGeom>
          <a:solidFill>
            <a:srgbClr val="00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2_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90" y="1599565"/>
            <a:ext cx="5252720" cy="12934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75790" y="1892935"/>
            <a:ext cx="5241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defTabSz="914400"/>
            <a:r>
              <a:rPr lang="zh-CN" altLang="zh-CN" sz="4000" b="1" kern="1400" spc="3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rPr>
              <a:t>问题及作业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62555" y="2835910"/>
            <a:ext cx="3811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/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集中问题</a:t>
            </a:r>
            <a:r>
              <a:rPr lang="en-US" altLang="zh-CN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&amp;</a:t>
            </a:r>
            <a:r>
              <a:rPr lang="zh-CN" altLang="en-US" sz="2800" spc="300" dirty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课后作业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41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112" y="1125980"/>
            <a:ext cx="2280301" cy="224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1948114" y="3397423"/>
            <a:ext cx="244475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扫一扫 关注课工场</a:t>
            </a:r>
          </a:p>
        </p:txBody>
      </p:sp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4825510" y="3397422"/>
            <a:ext cx="244316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扫一扫 下载</a:t>
            </a:r>
            <a:r>
              <a:rPr lang="en-US" altLang="zh-CN" sz="2000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  <p:pic>
        <p:nvPicPr>
          <p:cNvPr id="11" name="图片 2" descr="微信图片_201901251549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25979"/>
            <a:ext cx="2247632" cy="2247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HTML</a:t>
            </a:r>
            <a:r>
              <a:rPr lang="zh-CN" altLang="en-US"/>
              <a:t>基本结构</a:t>
            </a:r>
          </a:p>
        </p:txBody>
      </p:sp>
      <p:sp>
        <p:nvSpPr>
          <p:cNvPr id="18" name="AutoShape 4"/>
          <p:cNvSpPr>
            <a:spLocks noChangeArrowheads="1"/>
          </p:cNvSpPr>
          <p:nvPr/>
        </p:nvSpPr>
        <p:spPr bwMode="auto">
          <a:xfrm>
            <a:off x="964565" y="1039495"/>
            <a:ext cx="7000875" cy="240982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noAutofit/>
          </a:bodyPr>
          <a:lstStyle/>
          <a:p>
            <a:pPr marL="609600" lvl="1" algn="l" defTabSz="1218565"/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&lt;html&gt;</a:t>
            </a:r>
          </a:p>
          <a:p>
            <a:pPr marL="609600" lvl="1" algn="l" defTabSz="1218565"/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&lt;head&gt;</a:t>
            </a:r>
          </a:p>
          <a:p>
            <a:pPr marL="609600" lvl="1" algn="l" defTabSz="1218565"/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 &lt;title&gt;我的第一个网页&lt;/title&gt;</a:t>
            </a:r>
          </a:p>
          <a:p>
            <a:pPr marL="609600" lvl="1" algn="l" defTabSz="1218565"/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&lt;/head&gt;</a:t>
            </a:r>
          </a:p>
          <a:p>
            <a:pPr marL="609600" lvl="1" algn="l" defTabSz="1218565"/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&lt;body&gt;</a:t>
            </a:r>
          </a:p>
          <a:p>
            <a:pPr marL="609600" lvl="1" algn="l" defTabSz="1218565"/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   我的第一个网页</a:t>
            </a:r>
          </a:p>
          <a:p>
            <a:pPr marL="609600" lvl="1" algn="l" defTabSz="1218565"/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&lt;/body&gt;</a:t>
            </a:r>
          </a:p>
          <a:p>
            <a:pPr marL="609600" lvl="1" algn="l" defTabSz="1218565"/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&lt;/html&gt;</a:t>
            </a: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1456055" y="1410970"/>
            <a:ext cx="4660265" cy="772795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FF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7" name="Rectangle 5"/>
          <p:cNvSpPr>
            <a:spLocks noChangeArrowheads="1"/>
          </p:cNvSpPr>
          <p:nvPr/>
        </p:nvSpPr>
        <p:spPr bwMode="auto">
          <a:xfrm>
            <a:off x="1455420" y="2255520"/>
            <a:ext cx="4632960" cy="773430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FF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8" name="AutoShape 11"/>
          <p:cNvSpPr>
            <a:spLocks noChangeArrowheads="1"/>
          </p:cNvSpPr>
          <p:nvPr/>
        </p:nvSpPr>
        <p:spPr bwMode="auto">
          <a:xfrm>
            <a:off x="964565" y="4062095"/>
            <a:ext cx="6457950" cy="685165"/>
          </a:xfrm>
          <a:prstGeom prst="roundRect">
            <a:avLst>
              <a:gd name="adj" fmla="val 16667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anchor="t">
            <a:noAutofit/>
          </a:bodyPr>
          <a:lstStyle/>
          <a:p>
            <a:pPr lvl="0" algn="l">
              <a:buNone/>
            </a:pPr>
            <a:r>
              <a:rPr sz="1600">
                <a:latin typeface="+mn-lt"/>
                <a:ea typeface="+mn-ea"/>
                <a:sym typeface="+mn-ea"/>
              </a:rPr>
              <a:t>&lt;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body&gt;、&lt;/body&gt;等成对的标签，分别叫开放标签和闭合标签</a:t>
            </a:r>
          </a:p>
          <a:p>
            <a:pPr lvl="0" algn="l">
              <a:buNone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单独呈现的标签（空元素），如 &lt;hr/&gt;  ；意为用  /  来关闭空元素</a:t>
            </a:r>
          </a:p>
        </p:txBody>
      </p:sp>
      <p:sp>
        <p:nvSpPr>
          <p:cNvPr id="577549" name="Line 13"/>
          <p:cNvSpPr>
            <a:spLocks noChangeShapeType="1"/>
          </p:cNvSpPr>
          <p:nvPr/>
        </p:nvSpPr>
        <p:spPr bwMode="auto">
          <a:xfrm flipH="1" flipV="1">
            <a:off x="6044565" y="1835150"/>
            <a:ext cx="903605" cy="6350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" name="Line 13"/>
          <p:cNvSpPr>
            <a:spLocks noChangeShapeType="1"/>
          </p:cNvSpPr>
          <p:nvPr/>
        </p:nvSpPr>
        <p:spPr bwMode="auto">
          <a:xfrm flipH="1" flipV="1">
            <a:off x="5991860" y="2686050"/>
            <a:ext cx="903605" cy="6350"/>
          </a:xfrm>
          <a:prstGeom prst="line">
            <a:avLst/>
          </a:prstGeom>
          <a:ln cmpd="sng">
            <a:solidFill>
              <a:srgbClr val="0099D8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7" name="AutoShape 9"/>
          <p:cNvSpPr>
            <a:spLocks noChangeArrowheads="1"/>
          </p:cNvSpPr>
          <p:nvPr/>
        </p:nvSpPr>
        <p:spPr bwMode="auto">
          <a:xfrm>
            <a:off x="6948170" y="1628140"/>
            <a:ext cx="1537335" cy="338201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  <a:sym typeface="+mn-ea"/>
              </a:rPr>
              <a:t>网页头部</a:t>
            </a:r>
            <a:endParaRPr lang="zh-CN" altLang="en-US" sz="1350" b="1" strike="noStrike" noProof="1">
              <a:solidFill>
                <a:schemeClr val="bg1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6" name="AutoShape 9"/>
          <p:cNvSpPr>
            <a:spLocks noChangeArrowheads="1"/>
          </p:cNvSpPr>
          <p:nvPr/>
        </p:nvSpPr>
        <p:spPr bwMode="auto">
          <a:xfrm>
            <a:off x="6934200" y="2519680"/>
            <a:ext cx="1537335" cy="338207"/>
          </a:xfrm>
          <a:prstGeom prst="roundRect">
            <a:avLst>
              <a:gd name="adj" fmla="val 16667"/>
            </a:avLst>
          </a:prstGeom>
          <a:solidFill>
            <a:srgbClr val="009AD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24155" indent="-224155" algn="ctr" fontAlgn="base"/>
            <a:r>
              <a:rPr sz="1350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49" charset="-122"/>
                <a:sym typeface="+mn-ea"/>
              </a:rPr>
              <a:t>主体部分</a:t>
            </a:r>
            <a:endParaRPr lang="zh-CN" altLang="en-US" sz="1350" b="1" strike="noStrike" noProof="1">
              <a:solidFill>
                <a:schemeClr val="bg1"/>
              </a:solidFill>
              <a:latin typeface="+mn-lt"/>
              <a:ea typeface="黑体" panose="020106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20370" y="3590925"/>
            <a:ext cx="436880" cy="516890"/>
            <a:chOff x="1558" y="4841"/>
            <a:chExt cx="688" cy="814"/>
          </a:xfrm>
        </p:grpSpPr>
        <p:sp>
          <p:nvSpPr>
            <p:cNvPr id="60" name="TextBox 65"/>
            <p:cNvSpPr txBox="1"/>
            <p:nvPr/>
          </p:nvSpPr>
          <p:spPr>
            <a:xfrm>
              <a:off x="1558" y="5269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注意</a:t>
              </a:r>
            </a:p>
          </p:txBody>
        </p:sp>
        <p:pic>
          <p:nvPicPr>
            <p:cNvPr id="61" name="图片 60" descr="C:\Users\Lenovo\Desktop\icon\注意(1).png注意(1)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1675" y="4841"/>
              <a:ext cx="454" cy="393"/>
            </a:xfrm>
            <a:prstGeom prst="rect">
              <a:avLst/>
            </a:prstGeom>
          </p:spPr>
        </p:pic>
      </p:grpSp>
      <p:sp>
        <p:nvSpPr>
          <p:cNvPr id="11" name="灯片编号占位符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77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7" grpId="0" bldLvl="0" animBg="1"/>
      <p:bldP spid="38" grpId="1" bldLvl="0" animBg="1"/>
      <p:bldP spid="47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网页的基本标签</a:t>
            </a:r>
            <a:r>
              <a:rPr lang="en-US" altLang="zh-CN">
                <a:sym typeface="+mn-ea"/>
              </a:rPr>
              <a:t>7-1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标题标签</a:t>
            </a:r>
          </a:p>
          <a:p>
            <a:r>
              <a:rPr lang="zh-CN" altLang="en-US"/>
              <a:t>段落标签</a:t>
            </a:r>
          </a:p>
          <a:p>
            <a:r>
              <a:rPr lang="zh-CN" altLang="en-US"/>
              <a:t>换行标签</a:t>
            </a:r>
          </a:p>
          <a:p>
            <a:r>
              <a:rPr lang="zh-CN" altLang="en-US"/>
              <a:t>水平线标签</a:t>
            </a:r>
          </a:p>
          <a:p>
            <a:r>
              <a:rPr lang="zh-CN" altLang="en-US"/>
              <a:t>字体样式标签</a:t>
            </a:r>
          </a:p>
          <a:p>
            <a:r>
              <a:rPr lang="zh-CN" altLang="en-US"/>
              <a:t>注释和特殊符号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网页的基本标签</a:t>
            </a:r>
            <a:r>
              <a:rPr lang="en-US" altLang="zh-CN"/>
              <a:t>7-2</a:t>
            </a:r>
            <a:endParaRPr lang="en-US" altLang="zh-CN" dirty="0"/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>
          <a:xfrm>
            <a:off x="443389" y="981075"/>
            <a:ext cx="8015764" cy="3613785"/>
          </a:xfrm>
        </p:spPr>
        <p:txBody>
          <a:bodyPr/>
          <a:lstStyle/>
          <a:p>
            <a:r>
              <a:rPr lang="zh-CN" altLang="en-US"/>
              <a:t>标题标签</a:t>
            </a:r>
            <a:endParaRPr lang="zh-CN" altLang="en-US" sz="1800"/>
          </a:p>
          <a:p>
            <a:pPr lvl="1"/>
            <a:r>
              <a:rPr lang="en-US"/>
              <a:t>&lt;h1&gt;…&lt;/h1&gt;</a:t>
            </a:r>
          </a:p>
          <a:p>
            <a:pPr lvl="1"/>
            <a:r>
              <a:rPr lang="en-US"/>
              <a:t>&lt;h2&gt;…&lt;/h2&gt;</a:t>
            </a:r>
            <a:endParaRPr lang="en-US" altLang="zh-CN"/>
          </a:p>
          <a:p>
            <a:pPr lvl="1"/>
            <a:r>
              <a:rPr lang="en-US"/>
              <a:t>&lt;h3&gt;…&lt;/h3&gt;</a:t>
            </a:r>
            <a:endParaRPr lang="en-US" altLang="zh-CN"/>
          </a:p>
          <a:p>
            <a:pPr lvl="1"/>
            <a:r>
              <a:rPr lang="en-US"/>
              <a:t>&lt;h4&gt;…&lt;/h4&gt;</a:t>
            </a:r>
            <a:endParaRPr lang="en-US" altLang="zh-CN"/>
          </a:p>
          <a:p>
            <a:pPr lvl="1"/>
            <a:r>
              <a:rPr lang="en-US"/>
              <a:t>&lt;h5&gt;…&lt;/h5&gt;</a:t>
            </a:r>
            <a:endParaRPr lang="en-US" altLang="zh-CN"/>
          </a:p>
          <a:p>
            <a:pPr lvl="1"/>
            <a:r>
              <a:rPr lang="en-US"/>
              <a:t>&lt;h6&gt;…&lt;/h6&gt;</a:t>
            </a:r>
            <a:endParaRPr lang="en-US" altLang="zh-CN" dirty="0"/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3932629" y="1438743"/>
            <a:ext cx="2143140" cy="168687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/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&lt;h1&gt;一级标题&lt;/h1&gt;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&lt;h2&gt;二级标题&lt;/h2&gt;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&lt;h3&gt;三级标题&lt;/h3&gt;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&lt;h4&gt;四级标题&lt;/h4&gt;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&lt;h5&gt;五级标题&lt;/h5&gt;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&lt;h6&gt;六级标题&lt;/h6&gt;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855" y="1438751"/>
            <a:ext cx="2048351" cy="2265521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383915" y="981075"/>
            <a:ext cx="436880" cy="531495"/>
            <a:chOff x="5589" y="3816"/>
            <a:chExt cx="688" cy="837"/>
          </a:xfrm>
        </p:grpSpPr>
        <p:sp>
          <p:nvSpPr>
            <p:cNvPr id="56" name="TextBox 65"/>
            <p:cNvSpPr txBox="1"/>
            <p:nvPr/>
          </p:nvSpPr>
          <p:spPr>
            <a:xfrm>
              <a:off x="5589" y="4267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57" name="图片 56" descr="C:\Users\Lenovo\Desktop\icon\电脑.png电脑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5713" y="3816"/>
              <a:ext cx="440" cy="439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10460" y="4384675"/>
            <a:ext cx="4497705" cy="427990"/>
            <a:chOff x="1403648" y="3795886"/>
            <a:chExt cx="5714808" cy="321469"/>
          </a:xfrm>
        </p:grpSpPr>
        <p:sp>
          <p:nvSpPr>
            <p:cNvPr id="11" name="圆角矩形 10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3" name="Picture 8" descr="说话气泡ne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 bwMode="auto">
            <a:xfrm>
              <a:off x="2243563" y="3829273"/>
              <a:ext cx="4874893" cy="25326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600" b="1" noProof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演示示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例</a:t>
              </a:r>
              <a:r>
                <a:rPr lang="en-US" altLang="zh-CN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01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：</a:t>
              </a:r>
              <a:r>
                <a:rPr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不同等级的标题标签对比</a:t>
              </a:r>
              <a:endPara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网页的基本标签</a:t>
            </a:r>
            <a:r>
              <a:rPr lang="en-US" altLang="zh-CN"/>
              <a:t>7-3</a:t>
            </a:r>
            <a:endParaRPr lang="en-US" altLang="zh-CN" dirty="0"/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段落标签</a:t>
            </a:r>
          </a:p>
          <a:p>
            <a:pPr lvl="1"/>
            <a:r>
              <a:rPr lang="en-US"/>
              <a:t>&lt;p&gt;…&lt;/p&gt;</a:t>
            </a:r>
            <a:endParaRPr lang="en-US" dirty="0"/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1474689" y="2429029"/>
            <a:ext cx="3536181" cy="877728"/>
          </a:xfrm>
          <a:prstGeom prst="roundRect">
            <a:avLst>
              <a:gd name="adj" fmla="val 0"/>
            </a:avLst>
          </a:prstGeom>
          <a:solidFill>
            <a:srgbClr val="A6EBD1">
              <a:alpha val="22000"/>
            </a:srgbClr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/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&lt;h1&gt;北京欢迎你&lt;/h1&gt;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  <a:sym typeface="+mn-ea"/>
              </a:rPr>
              <a:t>&lt;p&gt;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北京欢迎你，有梦想谁都了不起！</a:t>
            </a:r>
            <a:r>
              <a:rPr lang="en-US" altLang="zh-CN" sz="135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  <a:sym typeface="+mn-ea"/>
              </a:rPr>
              <a:t>&lt;/p&gt;</a:t>
            </a:r>
            <a:endParaRPr lang="en-US" altLang="zh-CN" sz="1350" b="1" dirty="0">
              <a:solidFill>
                <a:schemeClr val="accent5">
                  <a:lumMod val="10000"/>
                </a:schemeClr>
              </a:solidFill>
              <a:latin typeface="+mn-lt"/>
              <a:ea typeface="黑体" panose="02010609060101010101" pitchFamily="49" charset="-122"/>
              <a:sym typeface="+mn-ea"/>
            </a:endParaRP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  <a:sym typeface="+mn-ea"/>
              </a:rPr>
              <a:t>&lt;p&gt;</a:t>
            </a: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有勇气就会有奇迹。</a:t>
            </a:r>
            <a:r>
              <a:rPr lang="en-US" altLang="zh-CN" sz="135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  <a:sym typeface="+mn-ea"/>
              </a:rPr>
              <a:t>&lt;/p&gt;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929" y="2429034"/>
            <a:ext cx="2606993" cy="1949768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04215" y="2428875"/>
            <a:ext cx="436880" cy="531495"/>
            <a:chOff x="5589" y="3816"/>
            <a:chExt cx="688" cy="837"/>
          </a:xfrm>
        </p:grpSpPr>
        <p:sp>
          <p:nvSpPr>
            <p:cNvPr id="56" name="TextBox 65"/>
            <p:cNvSpPr txBox="1"/>
            <p:nvPr/>
          </p:nvSpPr>
          <p:spPr>
            <a:xfrm>
              <a:off x="5589" y="4267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57" name="图片 56" descr="C:\Users\Lenovo\Desktop\icon\电脑.png电脑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5713" y="3816"/>
              <a:ext cx="440" cy="439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2400300" y="4508500"/>
            <a:ext cx="4497705" cy="427990"/>
            <a:chOff x="1403648" y="3795886"/>
            <a:chExt cx="5714808" cy="321469"/>
          </a:xfrm>
        </p:grpSpPr>
        <p:sp>
          <p:nvSpPr>
            <p:cNvPr id="7" name="圆角矩形 6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3" name="Picture 8" descr="说话气泡ne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 bwMode="auto">
            <a:xfrm>
              <a:off x="2243563" y="3829273"/>
              <a:ext cx="4874893" cy="25326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600" b="1" noProof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演示示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例</a:t>
              </a:r>
              <a:r>
                <a:rPr lang="en-US" altLang="zh-CN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02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：段落标签</a:t>
              </a:r>
              <a:endPara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6" name="灯片编号占位符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网页的基本标签</a:t>
            </a:r>
            <a:r>
              <a:rPr lang="en-US" altLang="zh-CN"/>
              <a:t>7-4</a:t>
            </a:r>
            <a:endParaRPr lang="en-US" altLang="zh-CN" dirty="0"/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换行标签</a:t>
            </a:r>
          </a:p>
          <a:p>
            <a:pPr lvl="1"/>
            <a:r>
              <a:rPr lang="en-US"/>
              <a:t>&lt;br/&gt;</a:t>
            </a:r>
            <a:endParaRPr lang="en-US" altLang="zh-CN" dirty="0"/>
          </a:p>
        </p:txBody>
      </p:sp>
      <p:sp>
        <p:nvSpPr>
          <p:cNvPr id="15" name="AutoShape 3"/>
          <p:cNvSpPr>
            <a:spLocks noChangeArrowheads="1"/>
          </p:cNvSpPr>
          <p:nvPr/>
        </p:nvSpPr>
        <p:spPr bwMode="auto">
          <a:xfrm>
            <a:off x="1487549" y="2075412"/>
            <a:ext cx="3482603" cy="1956911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99D8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/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&lt;h1&gt;北京欢迎你&lt;/h1&gt;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&lt;p&gt;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北京欢迎你，有梦想谁都了不起！</a:t>
            </a:r>
            <a:r>
              <a:rPr lang="en-US" altLang="zh-CN" sz="135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  <a:sym typeface="+mn-ea"/>
              </a:rPr>
              <a:t>&lt;br /&gt;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有勇气就会有奇迹。</a:t>
            </a:r>
            <a:r>
              <a:rPr lang="en-US" altLang="zh-CN" sz="135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  <a:sym typeface="+mn-ea"/>
              </a:rPr>
              <a:t>&lt;br /&gt;</a:t>
            </a:r>
            <a:endParaRPr lang="en-US" altLang="zh-CN" sz="1350" b="1" dirty="0">
              <a:solidFill>
                <a:schemeClr val="accent5">
                  <a:lumMod val="10000"/>
                </a:schemeClr>
              </a:solidFill>
              <a:latin typeface="+mn-lt"/>
              <a:ea typeface="黑体" panose="02010609060101010101" pitchFamily="49" charset="-122"/>
              <a:sym typeface="+mn-ea"/>
            </a:endParaRP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北京欢迎你，为你开天辟地</a:t>
            </a:r>
            <a:r>
              <a:rPr lang="en-US" altLang="zh-CN" sz="1350" b="1" dirty="0">
                <a:solidFill>
                  <a:srgbClr val="FF0000"/>
                </a:solidFill>
                <a:latin typeface="+mn-lt"/>
                <a:ea typeface="黑体" panose="02010609060101010101" pitchFamily="49" charset="-122"/>
                <a:sym typeface="+mn-ea"/>
              </a:rPr>
              <a:t>&lt;br /&gt;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  ……</a:t>
            </a:r>
          </a:p>
          <a:p>
            <a:pPr lvl="0" algn="l" defTabSz="381000">
              <a:lnSpc>
                <a:spcPct val="13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defRPr/>
            </a:pPr>
            <a:r>
              <a:rPr lang="en-US" altLang="zh-CN" sz="135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黑体" panose="02010609060101010101" pitchFamily="49" charset="-122"/>
                <a:sym typeface="+mn-ea"/>
              </a:rPr>
              <a:t>&lt;/p&gt;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205" y="1796574"/>
            <a:ext cx="2606993" cy="2514124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04215" y="2070100"/>
            <a:ext cx="436880" cy="531495"/>
            <a:chOff x="5589" y="3816"/>
            <a:chExt cx="688" cy="837"/>
          </a:xfrm>
        </p:grpSpPr>
        <p:sp>
          <p:nvSpPr>
            <p:cNvPr id="56" name="TextBox 65"/>
            <p:cNvSpPr txBox="1"/>
            <p:nvPr/>
          </p:nvSpPr>
          <p:spPr>
            <a:xfrm>
              <a:off x="5589" y="4267"/>
              <a:ext cx="688" cy="38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57" name="图片 56" descr="C:\Users\Lenovo\Desktop\icon\电脑.png电脑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5713" y="3816"/>
              <a:ext cx="440" cy="439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400300" y="4508500"/>
            <a:ext cx="4497705" cy="427990"/>
            <a:chOff x="1403648" y="3795886"/>
            <a:chExt cx="5714808" cy="321469"/>
          </a:xfrm>
        </p:grpSpPr>
        <p:sp>
          <p:nvSpPr>
            <p:cNvPr id="12" name="圆角矩形 11"/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4" name="Picture 8" descr="说话气泡ne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3"/>
            <p:cNvSpPr txBox="1"/>
            <p:nvPr/>
          </p:nvSpPr>
          <p:spPr bwMode="auto">
            <a:xfrm>
              <a:off x="2243563" y="3829273"/>
              <a:ext cx="4874893" cy="25326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600" b="1" noProof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演示示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例</a:t>
              </a:r>
              <a:r>
                <a:rPr lang="en-US" altLang="zh-CN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03</a:t>
              </a:r>
              <a:r>
                <a:rPr lang="zh-CN" altLang="en-US" sz="1600" b="1" noProof="1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：换行标签</a:t>
              </a:r>
              <a:endPara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7" name="灯片编号占位符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r>
              <a:rPr lang="en-US" altLang="zh-CN" dirty="0"/>
              <a:t>/42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3515</Words>
  <Application>Microsoft Office PowerPoint</Application>
  <PresentationFormat>全屏显示(16:9)</PresentationFormat>
  <Paragraphs>519</Paragraphs>
  <Slides>42</Slides>
  <Notes>35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1_自定义设计方案</vt:lpstr>
      <vt:lpstr>走进HTML</vt:lpstr>
      <vt:lpstr>PowerPoint 演示文稿</vt:lpstr>
      <vt:lpstr>本课目标</vt:lpstr>
      <vt:lpstr>什么是HTML</vt:lpstr>
      <vt:lpstr>HTML基本结构</vt:lpstr>
      <vt:lpstr>网页的基本标签7-1</vt:lpstr>
      <vt:lpstr>网页的基本标签7-2</vt:lpstr>
      <vt:lpstr>网页的基本标签7-3</vt:lpstr>
      <vt:lpstr>网页的基本标签7-4</vt:lpstr>
      <vt:lpstr>网页的基本标签7-5</vt:lpstr>
      <vt:lpstr>网页的基本标签7-6</vt:lpstr>
      <vt:lpstr>网页的基本标签7-7</vt:lpstr>
      <vt:lpstr>练习1：制作《清平乐》</vt:lpstr>
      <vt:lpstr>共性问题集中讲解</vt:lpstr>
      <vt:lpstr>图像标签</vt:lpstr>
      <vt:lpstr>图像标签</vt:lpstr>
      <vt:lpstr>链接标签</vt:lpstr>
      <vt:lpstr>常用的超链接3-1</vt:lpstr>
      <vt:lpstr>常用的超链接3-2</vt:lpstr>
      <vt:lpstr>常用的超链接3-3</vt:lpstr>
      <vt:lpstr>练习2：制作京东新闻资讯页面</vt:lpstr>
      <vt:lpstr>共性问题集中讲解</vt:lpstr>
      <vt:lpstr>列表的分类</vt:lpstr>
      <vt:lpstr>列表的应用3-1</vt:lpstr>
      <vt:lpstr>列表的应用3-2</vt:lpstr>
      <vt:lpstr>列表的应用3-3</vt:lpstr>
      <vt:lpstr>表格</vt:lpstr>
      <vt:lpstr>表格的基本语法</vt:lpstr>
      <vt:lpstr>表单在网页中的应用</vt:lpstr>
      <vt:lpstr>表单语法</vt:lpstr>
      <vt:lpstr>表单元素格式</vt:lpstr>
      <vt:lpstr>input元素类型</vt:lpstr>
      <vt:lpstr>表单的高级应用</vt:lpstr>
      <vt:lpstr>隐藏域</vt:lpstr>
      <vt:lpstr>只读和禁用</vt:lpstr>
      <vt:lpstr>练习3：制作音乐排行榜</vt:lpstr>
      <vt:lpstr>共性问题集中讲解</vt:lpstr>
      <vt:lpstr>练习4：制作人人网注册页面</vt:lpstr>
      <vt:lpstr>共性问题集中讲解</vt:lpstr>
      <vt:lpstr>总结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meng.zhang(张萌)</dc:creator>
  <cp:lastModifiedBy>sunzhengzhe(孙正哲)</cp:lastModifiedBy>
  <cp:revision>586</cp:revision>
  <dcterms:created xsi:type="dcterms:W3CDTF">2013-09-17T02:35:00Z</dcterms:created>
  <dcterms:modified xsi:type="dcterms:W3CDTF">2019-02-22T01:08:10Z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